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57" r:id="rId3"/>
    <p:sldId id="263" r:id="rId4"/>
    <p:sldId id="258" r:id="rId5"/>
    <p:sldId id="273" r:id="rId6"/>
    <p:sldId id="2076139203" r:id="rId7"/>
    <p:sldId id="2076139204" r:id="rId8"/>
    <p:sldId id="2076139205" r:id="rId9"/>
    <p:sldId id="2076139206" r:id="rId10"/>
    <p:sldId id="2076139207" r:id="rId11"/>
    <p:sldId id="2076139208" r:id="rId12"/>
    <p:sldId id="2076139209" r:id="rId13"/>
    <p:sldId id="2076139210" r:id="rId14"/>
    <p:sldId id="2076139211" r:id="rId15"/>
    <p:sldId id="2076139212" r:id="rId16"/>
    <p:sldId id="2076139213" r:id="rId17"/>
    <p:sldId id="2076139214" r:id="rId18"/>
    <p:sldId id="2076139215" r:id="rId19"/>
    <p:sldId id="2076139216" r:id="rId20"/>
    <p:sldId id="2076139217" r:id="rId21"/>
    <p:sldId id="2076139218" r:id="rId22"/>
    <p:sldId id="2076139219" r:id="rId23"/>
    <p:sldId id="2076139220" r:id="rId24"/>
    <p:sldId id="2076139221" r:id="rId25"/>
    <p:sldId id="2076139222" r:id="rId26"/>
    <p:sldId id="2076139223" r:id="rId27"/>
    <p:sldId id="2076139224" r:id="rId28"/>
    <p:sldId id="2076139225" r:id="rId29"/>
    <p:sldId id="2076139226" r:id="rId30"/>
    <p:sldId id="2076139227" r:id="rId31"/>
    <p:sldId id="2076139228" r:id="rId32"/>
    <p:sldId id="2076139229" r:id="rId33"/>
    <p:sldId id="2076139230" r:id="rId34"/>
    <p:sldId id="2076139231" r:id="rId35"/>
    <p:sldId id="2076139232" r:id="rId36"/>
    <p:sldId id="2076139233" r:id="rId37"/>
    <p:sldId id="2076139234" r:id="rId38"/>
    <p:sldId id="2076139235" r:id="rId39"/>
    <p:sldId id="2076139236" r:id="rId40"/>
    <p:sldId id="2076139237" r:id="rId41"/>
    <p:sldId id="2076139238" r:id="rId42"/>
    <p:sldId id="2076139239" r:id="rId43"/>
    <p:sldId id="2076139240" r:id="rId44"/>
    <p:sldId id="2076139241" r:id="rId45"/>
    <p:sldId id="2076139245" r:id="rId46"/>
    <p:sldId id="2076139242" r:id="rId47"/>
    <p:sldId id="2076139243" r:id="rId48"/>
    <p:sldId id="2076139244" r:id="rId49"/>
    <p:sldId id="264" r:id="rId50"/>
    <p:sldId id="269" r:id="rId51"/>
    <p:sldId id="270"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480"/>
    <a:srgbClr val="01717E"/>
    <a:srgbClr val="017C84"/>
    <a:srgbClr val="51ADB7"/>
    <a:srgbClr val="014D53"/>
    <a:srgbClr val="007684"/>
    <a:srgbClr val="222222"/>
    <a:srgbClr val="EEF7F8"/>
    <a:srgbClr val="F7FBFB"/>
    <a:srgbClr val="F2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6400" autoAdjust="0"/>
  </p:normalViewPr>
  <p:slideViewPr>
    <p:cSldViewPr snapToGrid="0">
      <p:cViewPr varScale="1">
        <p:scale>
          <a:sx n="123" d="100"/>
          <a:sy n="123" d="100"/>
        </p:scale>
        <p:origin x="701" y="106"/>
      </p:cViewPr>
      <p:guideLst/>
    </p:cSldViewPr>
  </p:slideViewPr>
  <p:outlineViewPr>
    <p:cViewPr>
      <p:scale>
        <a:sx n="33" d="100"/>
        <a:sy n="33" d="100"/>
      </p:scale>
      <p:origin x="0" y="-752"/>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2024/6/22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extLst>
      <p:ext uri="{BB962C8B-B14F-4D97-AF65-F5344CB8AC3E}">
        <p14:creationId xmlns:p14="http://schemas.microsoft.com/office/powerpoint/2010/main" val="2262342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extLst>
      <p:ext uri="{BB962C8B-B14F-4D97-AF65-F5344CB8AC3E}">
        <p14:creationId xmlns:p14="http://schemas.microsoft.com/office/powerpoint/2010/main" val="2089099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10</a:t>
            </a:fld>
            <a:endParaRPr lang="zh-CN" altLang="en-US"/>
          </a:p>
        </p:txBody>
      </p:sp>
    </p:spTree>
    <p:extLst>
      <p:ext uri="{BB962C8B-B14F-4D97-AF65-F5344CB8AC3E}">
        <p14:creationId xmlns:p14="http://schemas.microsoft.com/office/powerpoint/2010/main" val="3215730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11</a:t>
            </a:fld>
            <a:endParaRPr lang="zh-CN" altLang="en-US"/>
          </a:p>
        </p:txBody>
      </p:sp>
    </p:spTree>
    <p:extLst>
      <p:ext uri="{BB962C8B-B14F-4D97-AF65-F5344CB8AC3E}">
        <p14:creationId xmlns:p14="http://schemas.microsoft.com/office/powerpoint/2010/main" val="3894243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12</a:t>
            </a:fld>
            <a:endParaRPr lang="zh-CN" altLang="en-US"/>
          </a:p>
        </p:txBody>
      </p:sp>
    </p:spTree>
    <p:extLst>
      <p:ext uri="{BB962C8B-B14F-4D97-AF65-F5344CB8AC3E}">
        <p14:creationId xmlns:p14="http://schemas.microsoft.com/office/powerpoint/2010/main" val="1539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13</a:t>
            </a:fld>
            <a:endParaRPr lang="zh-CN" altLang="en-US"/>
          </a:p>
        </p:txBody>
      </p:sp>
    </p:spTree>
    <p:extLst>
      <p:ext uri="{BB962C8B-B14F-4D97-AF65-F5344CB8AC3E}">
        <p14:creationId xmlns:p14="http://schemas.microsoft.com/office/powerpoint/2010/main" val="7217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14</a:t>
            </a:fld>
            <a:endParaRPr lang="zh-CN" altLang="en-US"/>
          </a:p>
        </p:txBody>
      </p:sp>
    </p:spTree>
    <p:extLst>
      <p:ext uri="{BB962C8B-B14F-4D97-AF65-F5344CB8AC3E}">
        <p14:creationId xmlns:p14="http://schemas.microsoft.com/office/powerpoint/2010/main" val="1451156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15</a:t>
            </a:fld>
            <a:endParaRPr lang="zh-CN" altLang="en-US"/>
          </a:p>
        </p:txBody>
      </p:sp>
    </p:spTree>
    <p:extLst>
      <p:ext uri="{BB962C8B-B14F-4D97-AF65-F5344CB8AC3E}">
        <p14:creationId xmlns:p14="http://schemas.microsoft.com/office/powerpoint/2010/main" val="485658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16</a:t>
            </a:fld>
            <a:endParaRPr lang="zh-CN" altLang="en-US"/>
          </a:p>
        </p:txBody>
      </p:sp>
    </p:spTree>
    <p:extLst>
      <p:ext uri="{BB962C8B-B14F-4D97-AF65-F5344CB8AC3E}">
        <p14:creationId xmlns:p14="http://schemas.microsoft.com/office/powerpoint/2010/main" val="435365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17</a:t>
            </a:fld>
            <a:endParaRPr lang="zh-CN" altLang="en-US"/>
          </a:p>
        </p:txBody>
      </p:sp>
    </p:spTree>
    <p:extLst>
      <p:ext uri="{BB962C8B-B14F-4D97-AF65-F5344CB8AC3E}">
        <p14:creationId xmlns:p14="http://schemas.microsoft.com/office/powerpoint/2010/main" val="282603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192111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336051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extLst>
      <p:ext uri="{BB962C8B-B14F-4D97-AF65-F5344CB8AC3E}">
        <p14:creationId xmlns:p14="http://schemas.microsoft.com/office/powerpoint/2010/main" val="2890064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4087441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954807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1135001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3545545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390232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4062626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26</a:t>
            </a:fld>
            <a:endParaRPr lang="zh-CN" altLang="en-US"/>
          </a:p>
        </p:txBody>
      </p:sp>
    </p:spTree>
    <p:extLst>
      <p:ext uri="{BB962C8B-B14F-4D97-AF65-F5344CB8AC3E}">
        <p14:creationId xmlns:p14="http://schemas.microsoft.com/office/powerpoint/2010/main" val="1329359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27</a:t>
            </a:fld>
            <a:endParaRPr lang="zh-CN" altLang="en-US"/>
          </a:p>
        </p:txBody>
      </p:sp>
    </p:spTree>
    <p:extLst>
      <p:ext uri="{BB962C8B-B14F-4D97-AF65-F5344CB8AC3E}">
        <p14:creationId xmlns:p14="http://schemas.microsoft.com/office/powerpoint/2010/main" val="2124731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28</a:t>
            </a:fld>
            <a:endParaRPr lang="zh-CN" altLang="en-US"/>
          </a:p>
        </p:txBody>
      </p:sp>
    </p:spTree>
    <p:extLst>
      <p:ext uri="{BB962C8B-B14F-4D97-AF65-F5344CB8AC3E}">
        <p14:creationId xmlns:p14="http://schemas.microsoft.com/office/powerpoint/2010/main" val="987897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29</a:t>
            </a:fld>
            <a:endParaRPr lang="zh-CN" altLang="en-US"/>
          </a:p>
        </p:txBody>
      </p:sp>
    </p:spTree>
    <p:extLst>
      <p:ext uri="{BB962C8B-B14F-4D97-AF65-F5344CB8AC3E}">
        <p14:creationId xmlns:p14="http://schemas.microsoft.com/office/powerpoint/2010/main" val="259333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extLst>
      <p:ext uri="{BB962C8B-B14F-4D97-AF65-F5344CB8AC3E}">
        <p14:creationId xmlns:p14="http://schemas.microsoft.com/office/powerpoint/2010/main" val="4008490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30</a:t>
            </a:fld>
            <a:endParaRPr lang="zh-CN" altLang="en-US"/>
          </a:p>
        </p:txBody>
      </p:sp>
    </p:spTree>
    <p:extLst>
      <p:ext uri="{BB962C8B-B14F-4D97-AF65-F5344CB8AC3E}">
        <p14:creationId xmlns:p14="http://schemas.microsoft.com/office/powerpoint/2010/main" val="1506864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31</a:t>
            </a:fld>
            <a:endParaRPr lang="zh-CN" altLang="en-US"/>
          </a:p>
        </p:txBody>
      </p:sp>
    </p:spTree>
    <p:extLst>
      <p:ext uri="{BB962C8B-B14F-4D97-AF65-F5344CB8AC3E}">
        <p14:creationId xmlns:p14="http://schemas.microsoft.com/office/powerpoint/2010/main" val="520042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32</a:t>
            </a:fld>
            <a:endParaRPr lang="zh-CN" altLang="en-US"/>
          </a:p>
        </p:txBody>
      </p:sp>
    </p:spTree>
    <p:extLst>
      <p:ext uri="{BB962C8B-B14F-4D97-AF65-F5344CB8AC3E}">
        <p14:creationId xmlns:p14="http://schemas.microsoft.com/office/powerpoint/2010/main" val="1173602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33</a:t>
            </a:fld>
            <a:endParaRPr lang="zh-CN" altLang="en-US"/>
          </a:p>
        </p:txBody>
      </p:sp>
    </p:spTree>
    <p:extLst>
      <p:ext uri="{BB962C8B-B14F-4D97-AF65-F5344CB8AC3E}">
        <p14:creationId xmlns:p14="http://schemas.microsoft.com/office/powerpoint/2010/main" val="415534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34</a:t>
            </a:fld>
            <a:endParaRPr lang="zh-CN" altLang="en-US"/>
          </a:p>
        </p:txBody>
      </p:sp>
    </p:spTree>
    <p:extLst>
      <p:ext uri="{BB962C8B-B14F-4D97-AF65-F5344CB8AC3E}">
        <p14:creationId xmlns:p14="http://schemas.microsoft.com/office/powerpoint/2010/main" val="565700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35</a:t>
            </a:fld>
            <a:endParaRPr lang="zh-CN" altLang="en-US"/>
          </a:p>
        </p:txBody>
      </p:sp>
    </p:spTree>
    <p:extLst>
      <p:ext uri="{BB962C8B-B14F-4D97-AF65-F5344CB8AC3E}">
        <p14:creationId xmlns:p14="http://schemas.microsoft.com/office/powerpoint/2010/main" val="30678623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36</a:t>
            </a:fld>
            <a:endParaRPr lang="zh-CN" altLang="en-US"/>
          </a:p>
        </p:txBody>
      </p:sp>
    </p:spTree>
    <p:extLst>
      <p:ext uri="{BB962C8B-B14F-4D97-AF65-F5344CB8AC3E}">
        <p14:creationId xmlns:p14="http://schemas.microsoft.com/office/powerpoint/2010/main" val="3232388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37</a:t>
            </a:fld>
            <a:endParaRPr lang="zh-CN" altLang="en-US"/>
          </a:p>
        </p:txBody>
      </p:sp>
    </p:spTree>
    <p:extLst>
      <p:ext uri="{BB962C8B-B14F-4D97-AF65-F5344CB8AC3E}">
        <p14:creationId xmlns:p14="http://schemas.microsoft.com/office/powerpoint/2010/main" val="428212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38</a:t>
            </a:fld>
            <a:endParaRPr lang="zh-CN" altLang="en-US"/>
          </a:p>
        </p:txBody>
      </p:sp>
    </p:spTree>
    <p:extLst>
      <p:ext uri="{BB962C8B-B14F-4D97-AF65-F5344CB8AC3E}">
        <p14:creationId xmlns:p14="http://schemas.microsoft.com/office/powerpoint/2010/main" val="201098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39</a:t>
            </a:fld>
            <a:endParaRPr lang="zh-CN" altLang="en-US"/>
          </a:p>
        </p:txBody>
      </p:sp>
    </p:spTree>
    <p:extLst>
      <p:ext uri="{BB962C8B-B14F-4D97-AF65-F5344CB8AC3E}">
        <p14:creationId xmlns:p14="http://schemas.microsoft.com/office/powerpoint/2010/main" val="1351360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a:t>
            </a:fld>
            <a:endParaRPr lang="zh-CN" altLang="en-US"/>
          </a:p>
        </p:txBody>
      </p:sp>
    </p:spTree>
    <p:extLst>
      <p:ext uri="{BB962C8B-B14F-4D97-AF65-F5344CB8AC3E}">
        <p14:creationId xmlns:p14="http://schemas.microsoft.com/office/powerpoint/2010/main" val="1094465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40</a:t>
            </a:fld>
            <a:endParaRPr lang="zh-CN" altLang="en-US"/>
          </a:p>
        </p:txBody>
      </p:sp>
    </p:spTree>
    <p:extLst>
      <p:ext uri="{BB962C8B-B14F-4D97-AF65-F5344CB8AC3E}">
        <p14:creationId xmlns:p14="http://schemas.microsoft.com/office/powerpoint/2010/main" val="349832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41</a:t>
            </a:fld>
            <a:endParaRPr lang="zh-CN" altLang="en-US"/>
          </a:p>
        </p:txBody>
      </p:sp>
    </p:spTree>
    <p:extLst>
      <p:ext uri="{BB962C8B-B14F-4D97-AF65-F5344CB8AC3E}">
        <p14:creationId xmlns:p14="http://schemas.microsoft.com/office/powerpoint/2010/main" val="3234477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42</a:t>
            </a:fld>
            <a:endParaRPr lang="zh-CN" altLang="en-US"/>
          </a:p>
        </p:txBody>
      </p:sp>
    </p:spTree>
    <p:extLst>
      <p:ext uri="{BB962C8B-B14F-4D97-AF65-F5344CB8AC3E}">
        <p14:creationId xmlns:p14="http://schemas.microsoft.com/office/powerpoint/2010/main" val="269610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43</a:t>
            </a:fld>
            <a:endParaRPr lang="zh-CN" altLang="en-US"/>
          </a:p>
        </p:txBody>
      </p:sp>
    </p:spTree>
    <p:extLst>
      <p:ext uri="{BB962C8B-B14F-4D97-AF65-F5344CB8AC3E}">
        <p14:creationId xmlns:p14="http://schemas.microsoft.com/office/powerpoint/2010/main" val="2125722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44</a:t>
            </a:fld>
            <a:endParaRPr lang="zh-CN" altLang="en-US"/>
          </a:p>
        </p:txBody>
      </p:sp>
    </p:spTree>
    <p:extLst>
      <p:ext uri="{BB962C8B-B14F-4D97-AF65-F5344CB8AC3E}">
        <p14:creationId xmlns:p14="http://schemas.microsoft.com/office/powerpoint/2010/main" val="2735303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45</a:t>
            </a:fld>
            <a:endParaRPr lang="zh-CN" altLang="en-US"/>
          </a:p>
        </p:txBody>
      </p:sp>
    </p:spTree>
    <p:extLst>
      <p:ext uri="{BB962C8B-B14F-4D97-AF65-F5344CB8AC3E}">
        <p14:creationId xmlns:p14="http://schemas.microsoft.com/office/powerpoint/2010/main" val="1955111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46</a:t>
            </a:fld>
            <a:endParaRPr lang="zh-CN" altLang="en-US"/>
          </a:p>
        </p:txBody>
      </p:sp>
    </p:spTree>
    <p:extLst>
      <p:ext uri="{BB962C8B-B14F-4D97-AF65-F5344CB8AC3E}">
        <p14:creationId xmlns:p14="http://schemas.microsoft.com/office/powerpoint/2010/main" val="2356605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47</a:t>
            </a:fld>
            <a:endParaRPr lang="zh-CN" altLang="en-US"/>
          </a:p>
        </p:txBody>
      </p:sp>
    </p:spTree>
    <p:extLst>
      <p:ext uri="{BB962C8B-B14F-4D97-AF65-F5344CB8AC3E}">
        <p14:creationId xmlns:p14="http://schemas.microsoft.com/office/powerpoint/2010/main" val="25961925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48</a:t>
            </a:fld>
            <a:endParaRPr lang="zh-CN" altLang="en-US"/>
          </a:p>
        </p:txBody>
      </p:sp>
    </p:spTree>
    <p:extLst>
      <p:ext uri="{BB962C8B-B14F-4D97-AF65-F5344CB8AC3E}">
        <p14:creationId xmlns:p14="http://schemas.microsoft.com/office/powerpoint/2010/main" val="1300673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49</a:t>
            </a:fld>
            <a:endParaRPr lang="zh-CN" altLang="en-US"/>
          </a:p>
        </p:txBody>
      </p:sp>
    </p:spTree>
    <p:extLst>
      <p:ext uri="{BB962C8B-B14F-4D97-AF65-F5344CB8AC3E}">
        <p14:creationId xmlns:p14="http://schemas.microsoft.com/office/powerpoint/2010/main" val="1745768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a:t>
            </a:fld>
            <a:endParaRPr lang="zh-CN" altLang="en-US"/>
          </a:p>
        </p:txBody>
      </p:sp>
    </p:spTree>
    <p:extLst>
      <p:ext uri="{BB962C8B-B14F-4D97-AF65-F5344CB8AC3E}">
        <p14:creationId xmlns:p14="http://schemas.microsoft.com/office/powerpoint/2010/main" val="1566013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50</a:t>
            </a:fld>
            <a:endParaRPr lang="zh-CN" altLang="en-US"/>
          </a:p>
        </p:txBody>
      </p:sp>
    </p:spTree>
    <p:extLst>
      <p:ext uri="{BB962C8B-B14F-4D97-AF65-F5344CB8AC3E}">
        <p14:creationId xmlns:p14="http://schemas.microsoft.com/office/powerpoint/2010/main" val="4025424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51</a:t>
            </a:fld>
            <a:endParaRPr lang="zh-CN" altLang="en-US"/>
          </a:p>
        </p:txBody>
      </p:sp>
    </p:spTree>
    <p:extLst>
      <p:ext uri="{BB962C8B-B14F-4D97-AF65-F5344CB8AC3E}">
        <p14:creationId xmlns:p14="http://schemas.microsoft.com/office/powerpoint/2010/main" val="421621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a:t>
            </a:fld>
            <a:endParaRPr lang="zh-CN" altLang="en-US"/>
          </a:p>
        </p:txBody>
      </p:sp>
    </p:spTree>
    <p:extLst>
      <p:ext uri="{BB962C8B-B14F-4D97-AF65-F5344CB8AC3E}">
        <p14:creationId xmlns:p14="http://schemas.microsoft.com/office/powerpoint/2010/main" val="3589703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7</a:t>
            </a:fld>
            <a:endParaRPr lang="zh-CN" altLang="en-US"/>
          </a:p>
        </p:txBody>
      </p:sp>
    </p:spTree>
    <p:extLst>
      <p:ext uri="{BB962C8B-B14F-4D97-AF65-F5344CB8AC3E}">
        <p14:creationId xmlns:p14="http://schemas.microsoft.com/office/powerpoint/2010/main" val="1119502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8</a:t>
            </a:fld>
            <a:endParaRPr lang="zh-CN" altLang="en-US"/>
          </a:p>
        </p:txBody>
      </p:sp>
    </p:spTree>
    <p:extLst>
      <p:ext uri="{BB962C8B-B14F-4D97-AF65-F5344CB8AC3E}">
        <p14:creationId xmlns:p14="http://schemas.microsoft.com/office/powerpoint/2010/main" val="127102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9</a:t>
            </a:fld>
            <a:endParaRPr lang="zh-CN" altLang="en-US"/>
          </a:p>
        </p:txBody>
      </p:sp>
    </p:spTree>
    <p:extLst>
      <p:ext uri="{BB962C8B-B14F-4D97-AF65-F5344CB8AC3E}">
        <p14:creationId xmlns:p14="http://schemas.microsoft.com/office/powerpoint/2010/main" val="324086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人工智能引论</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人工智能引论</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5269479" y="4299065"/>
            <a:ext cx="1653043"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吴飞</a:t>
            </a:r>
          </a:p>
        </p:txBody>
      </p:sp>
      <p:sp>
        <p:nvSpPr>
          <p:cNvPr id="8" name="文本框 7"/>
          <p:cNvSpPr txBox="1"/>
          <p:nvPr/>
        </p:nvSpPr>
        <p:spPr>
          <a:xfrm>
            <a:off x="3546133" y="4941202"/>
            <a:ext cx="5099734" cy="728982"/>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浙江大学计算机学院</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浙江大学人工智能研究所</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博弈的分类</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6095963" y="1399007"/>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14" name="矩形: 圆角 6">
            <a:extLst>
              <a:ext uri="{FF2B5EF4-FFF2-40B4-BE49-F238E27FC236}">
                <a16:creationId xmlns:a16="http://schemas.microsoft.com/office/drawing/2014/main" id="{F0578761-3906-422A-8891-487347AA0F0B}"/>
              </a:ext>
            </a:extLst>
          </p:cNvPr>
          <p:cNvSpPr/>
          <p:nvPr/>
        </p:nvSpPr>
        <p:spPr>
          <a:xfrm>
            <a:off x="286042" y="1540498"/>
            <a:ext cx="11471434" cy="453323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2B28246-D346-4D06-A6B2-D3DBBE810528}"/>
              </a:ext>
            </a:extLst>
          </p:cNvPr>
          <p:cNvSpPr/>
          <p:nvPr/>
        </p:nvSpPr>
        <p:spPr>
          <a:xfrm>
            <a:off x="351692" y="1786105"/>
            <a:ext cx="11405784" cy="4524315"/>
          </a:xfrm>
          <a:prstGeom prst="rect">
            <a:avLst/>
          </a:prstGeom>
        </p:spPr>
        <p:txBody>
          <a:bodyPr wrap="square">
            <a:spAutoFit/>
          </a:bodyPr>
          <a:lstStyle/>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参与者或玩家（</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player</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）合作博弈与非合作博弈</a:t>
            </a:r>
            <a:endPar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50000"/>
              </a:lnSpc>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合作博弈（</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cooperative game</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）：部分参与者可以组成联盟以获得更大的收益</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50000"/>
              </a:lnSpc>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非合作博弈（</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non-cooperative game</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）：参与者在决策中都彼此独立，不事先达成合作意向</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50000"/>
              </a:lnSpc>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静态博弈与动态博弈</a:t>
            </a:r>
            <a:endPar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50000"/>
              </a:lnSpc>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静态博弈（</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static game</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）：所有参与者同时决策，或参与者互相不知道对方的决策</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50000"/>
              </a:lnSpc>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动态博弈（</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dynamic game</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）：参与者所采取行为的先后顺序由规则决定，且后行动者知道先行动者所采取的行为</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完全信息博弈与不完全信息博弈</a:t>
            </a:r>
            <a:endPar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50000"/>
              </a:lnSpc>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完全信息（</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complete information</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）：所有参与者均了解其他参与者的策略集、收益等信息</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50000"/>
              </a:lnSpc>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不完全信息（</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incomplete information</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）：并非所有参与者均掌握了所有信息</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51759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博弈论：</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纳什均衡</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7061944" y="1432952"/>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14" name="内容占位符 4">
            <a:extLst>
              <a:ext uri="{FF2B5EF4-FFF2-40B4-BE49-F238E27FC236}">
                <a16:creationId xmlns:a16="http://schemas.microsoft.com/office/drawing/2014/main" id="{911E0F9A-5BD7-4E7E-8184-21FBD30C74C2}"/>
              </a:ext>
            </a:extLst>
          </p:cNvPr>
          <p:cNvSpPr txBox="1">
            <a:spLocks/>
          </p:cNvSpPr>
          <p:nvPr/>
        </p:nvSpPr>
        <p:spPr>
          <a:xfrm>
            <a:off x="5855382" y="1538844"/>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15" name="内容占位符 4">
            <a:extLst>
              <a:ext uri="{FF2B5EF4-FFF2-40B4-BE49-F238E27FC236}">
                <a16:creationId xmlns:a16="http://schemas.microsoft.com/office/drawing/2014/main" id="{A98DD977-7ED3-40C5-99AF-B5771BCFB95E}"/>
              </a:ext>
            </a:extLst>
          </p:cNvPr>
          <p:cNvSpPr txBox="1">
            <a:spLocks/>
          </p:cNvSpPr>
          <p:nvPr/>
        </p:nvSpPr>
        <p:spPr>
          <a:xfrm>
            <a:off x="840731" y="1454332"/>
            <a:ext cx="4643162"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ts val="2600"/>
              </a:lnSpc>
            </a:pP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博弈的稳定局势即为</a:t>
            </a:r>
            <a:r>
              <a:rPr lang="zh-CN" altLang="en-US" sz="1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纳什均衡</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rPr>
              <a:t>Nash equilibrium</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）：指的是参与者所作出的这样一种策略组合，在该策略组合上，</a:t>
            </a:r>
            <a:r>
              <a:rPr lang="zh-CN" altLang="en-US" sz="1400" b="1"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任何参与者单独改变策略都不会得到好处</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。换句话说，如果在一个策略组合上，当所有其他人都不改变策略时，没有人会改变自己的策略，则该策略组合就是一个纳什均衡。</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rPr>
              <a:t> </a:t>
            </a:r>
          </a:p>
          <a:p>
            <a:pPr algn="just">
              <a:lnSpc>
                <a:spcPts val="2600"/>
              </a:lnSpc>
            </a:pPr>
            <a:r>
              <a:rPr lang="en-US" altLang="zh-CN" sz="1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Nash</a:t>
            </a:r>
            <a:r>
              <a:rPr lang="zh-CN" altLang="en-US" sz="1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定理</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：若参与者有限，每位参与者的策略集有限，收益函数为实值函数，则博弈必</a:t>
            </a:r>
            <a:r>
              <a:rPr lang="zh-CN" altLang="en-US" sz="1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存在</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混合策略意义下的纳什均衡。</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ts val="2600"/>
              </a:lnSpc>
            </a:pP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囚徒困境中两人同时认罪就是这一问题的纳什均衡。</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ts val="2600"/>
              </a:lnSpc>
            </a:pPr>
            <a:r>
              <a:rPr lang="zh-CN" altLang="zh-CN" sz="1200" b="1" dirty="0">
                <a:latin typeface="Times New Roman" panose="02020603050405020304" pitchFamily="18" charset="0"/>
                <a:ea typeface="华文楷体" panose="02010600040101010101" pitchFamily="2" charset="-122"/>
                <a:cs typeface="Times New Roman" panose="02020603050405020304" pitchFamily="18" charset="0"/>
              </a:rPr>
              <a:t>理查德</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b="1" dirty="0">
                <a:latin typeface="Times New Roman" panose="02020603050405020304" pitchFamily="18" charset="0"/>
                <a:ea typeface="华文楷体" panose="02010600040101010101" pitchFamily="2" charset="-122"/>
                <a:cs typeface="Times New Roman" panose="02020603050405020304" pitchFamily="18" charset="0"/>
              </a:rPr>
              <a:t>达芬</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(Richard </a:t>
            </a:r>
            <a:r>
              <a:rPr lang="en-US" altLang="zh-CN" sz="1200" b="1" dirty="0" err="1">
                <a:latin typeface="Times New Roman" panose="02020603050405020304" pitchFamily="18" charset="0"/>
                <a:ea typeface="华文楷体" panose="02010600040101010101" pitchFamily="2" charset="-122"/>
                <a:cs typeface="Times New Roman" panose="02020603050405020304" pitchFamily="18" charset="0"/>
              </a:rPr>
              <a:t>Duffin</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b="1" dirty="0">
                <a:latin typeface="Times New Roman" panose="02020603050405020304" pitchFamily="18" charset="0"/>
                <a:ea typeface="华文楷体" panose="02010600040101010101" pitchFamily="2" charset="-122"/>
                <a:cs typeface="Times New Roman" panose="02020603050405020304" pitchFamily="18" charset="0"/>
              </a:rPr>
              <a:t>教授给纳什写了史上短短数行推荐信，内容如下：纳什先生今年</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19</a:t>
            </a:r>
            <a:r>
              <a:rPr lang="zh-CN" altLang="zh-CN" sz="1200" b="1" dirty="0">
                <a:latin typeface="Times New Roman" panose="02020603050405020304" pitchFamily="18" charset="0"/>
                <a:ea typeface="华文楷体" panose="02010600040101010101" pitchFamily="2" charset="-122"/>
                <a:cs typeface="Times New Roman" panose="02020603050405020304" pitchFamily="18" charset="0"/>
              </a:rPr>
              <a:t>岁，</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1200" b="1" dirty="0">
                <a:latin typeface="Times New Roman" panose="02020603050405020304" pitchFamily="18" charset="0"/>
                <a:ea typeface="华文楷体" panose="02010600040101010101" pitchFamily="2" charset="-122"/>
                <a:cs typeface="Times New Roman" panose="02020603050405020304" pitchFamily="18" charset="0"/>
              </a:rPr>
              <a:t>月即将从卡耐基技术学院毕业。他是个数学天才（</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he is a mathematical genius </a:t>
            </a:r>
            <a:r>
              <a:rPr lang="zh-CN" altLang="zh-CN" sz="1200" b="1" dirty="0">
                <a:latin typeface="Times New Roman" panose="02020603050405020304" pitchFamily="18" charset="0"/>
                <a:ea typeface="华文楷体" panose="02010600040101010101" pitchFamily="2" charset="-122"/>
                <a:cs typeface="Times New Roman" panose="02020603050405020304" pitchFamily="18" charset="0"/>
              </a:rPr>
              <a:t>）。</a:t>
            </a:r>
          </a:p>
          <a:p>
            <a:pPr algn="just">
              <a:lnSpc>
                <a:spcPts val="26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D6A20A7E-326B-42AE-8D70-9EAAEB0AB1D9}"/>
              </a:ext>
            </a:extLst>
          </p:cNvPr>
          <p:cNvPicPr>
            <a:picLocks noChangeAspect="1"/>
          </p:cNvPicPr>
          <p:nvPr/>
        </p:nvPicPr>
        <p:blipFill rotWithShape="1">
          <a:blip r:embed="rId3"/>
          <a:srcRect t="450"/>
          <a:stretch/>
        </p:blipFill>
        <p:spPr>
          <a:xfrm>
            <a:off x="5527855" y="3132358"/>
            <a:ext cx="2308004" cy="2328867"/>
          </a:xfrm>
          <a:prstGeom prst="rect">
            <a:avLst/>
          </a:prstGeom>
        </p:spPr>
      </p:pic>
      <p:sp>
        <p:nvSpPr>
          <p:cNvPr id="17" name="文本框 16">
            <a:extLst>
              <a:ext uri="{FF2B5EF4-FFF2-40B4-BE49-F238E27FC236}">
                <a16:creationId xmlns:a16="http://schemas.microsoft.com/office/drawing/2014/main" id="{177DE0A8-E76B-4E56-98A3-99AEB919D98E}"/>
              </a:ext>
            </a:extLst>
          </p:cNvPr>
          <p:cNvSpPr txBox="1"/>
          <p:nvPr/>
        </p:nvSpPr>
        <p:spPr>
          <a:xfrm>
            <a:off x="6753001" y="5961595"/>
            <a:ext cx="334610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Nash, J, Non-Cooperative Games. </a:t>
            </a:r>
            <a:r>
              <a:rPr lang="en-US" altLang="zh-CN" sz="1400" i="1" dirty="0">
                <a:latin typeface="Times New Roman" panose="02020603050405020304" pitchFamily="18" charset="0"/>
                <a:cs typeface="Times New Roman" panose="02020603050405020304" pitchFamily="18" charset="0"/>
              </a:rPr>
              <a:t>The Annals of Mathematics</a:t>
            </a:r>
            <a:r>
              <a:rPr lang="en-US" altLang="zh-CN" sz="1400" dirty="0">
                <a:latin typeface="Times New Roman" panose="02020603050405020304" pitchFamily="18" charset="0"/>
                <a:cs typeface="Times New Roman" panose="02020603050405020304" pitchFamily="18" charset="0"/>
              </a:rPr>
              <a:t>. 54, 2 (1951), 286. </a:t>
            </a:r>
            <a:endParaRPr lang="zh-CN" altLang="en-US" sz="1400" dirty="0">
              <a:latin typeface="Times New Roman" panose="02020603050405020304" pitchFamily="18" charset="0"/>
              <a:cs typeface="Times New Roman" panose="02020603050405020304" pitchFamily="18" charset="0"/>
            </a:endParaRPr>
          </a:p>
        </p:txBody>
      </p:sp>
      <p:sp>
        <p:nvSpPr>
          <p:cNvPr id="18" name="圆角矩形 10">
            <a:extLst>
              <a:ext uri="{FF2B5EF4-FFF2-40B4-BE49-F238E27FC236}">
                <a16:creationId xmlns:a16="http://schemas.microsoft.com/office/drawing/2014/main" id="{25E73613-E0C2-4A42-891E-12B1DF1B9975}"/>
              </a:ext>
            </a:extLst>
          </p:cNvPr>
          <p:cNvSpPr/>
          <p:nvPr/>
        </p:nvSpPr>
        <p:spPr bwMode="auto">
          <a:xfrm>
            <a:off x="6054270" y="1839288"/>
            <a:ext cx="3563177" cy="536734"/>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buFont typeface="Arial" charset="0"/>
              <a:buNone/>
              <a:defRPr/>
            </a:pPr>
            <a:r>
              <a:rPr lang="zh-CN" altLang="en-US"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cs typeface="Times New Roman" pitchFamily="18" charset="0"/>
              </a:rPr>
              <a:t>纳什均衡的本质：不后悔</a:t>
            </a:r>
            <a:endParaRPr lang="en-US" altLang="zh-CN"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cs typeface="Times New Roman" pitchFamily="18" charset="0"/>
            </a:endParaRPr>
          </a:p>
        </p:txBody>
      </p:sp>
      <p:pic>
        <p:nvPicPr>
          <p:cNvPr id="19" name="图片 18">
            <a:extLst>
              <a:ext uri="{FF2B5EF4-FFF2-40B4-BE49-F238E27FC236}">
                <a16:creationId xmlns:a16="http://schemas.microsoft.com/office/drawing/2014/main" id="{B728F0C7-5202-4D52-9920-6760E1082401}"/>
              </a:ext>
            </a:extLst>
          </p:cNvPr>
          <p:cNvPicPr>
            <a:picLocks noChangeAspect="1"/>
          </p:cNvPicPr>
          <p:nvPr/>
        </p:nvPicPr>
        <p:blipFill>
          <a:blip r:embed="rId4"/>
          <a:stretch>
            <a:fillRect/>
          </a:stretch>
        </p:blipFill>
        <p:spPr>
          <a:xfrm>
            <a:off x="7923783" y="3132358"/>
            <a:ext cx="2177546" cy="2183314"/>
          </a:xfrm>
          <a:prstGeom prst="rect">
            <a:avLst/>
          </a:prstGeom>
        </p:spPr>
      </p:pic>
    </p:spTree>
    <p:extLst>
      <p:ext uri="{BB962C8B-B14F-4D97-AF65-F5344CB8AC3E}">
        <p14:creationId xmlns:p14="http://schemas.microsoft.com/office/powerpoint/2010/main" val="3362279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博弈论：</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混合策略下纳什均衡的例子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7061944" y="1432952"/>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14" name="内容占位符 4">
            <a:extLst>
              <a:ext uri="{FF2B5EF4-FFF2-40B4-BE49-F238E27FC236}">
                <a16:creationId xmlns:a16="http://schemas.microsoft.com/office/drawing/2014/main" id="{911E0F9A-5BD7-4E7E-8184-21FBD30C74C2}"/>
              </a:ext>
            </a:extLst>
          </p:cNvPr>
          <p:cNvSpPr txBox="1">
            <a:spLocks/>
          </p:cNvSpPr>
          <p:nvPr/>
        </p:nvSpPr>
        <p:spPr>
          <a:xfrm>
            <a:off x="5855382" y="1538844"/>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20" name="内容占位符 4">
            <a:extLst>
              <a:ext uri="{FF2B5EF4-FFF2-40B4-BE49-F238E27FC236}">
                <a16:creationId xmlns:a16="http://schemas.microsoft.com/office/drawing/2014/main" id="{342FDB74-99E7-4920-B4E0-671BF89DA1F2}"/>
              </a:ext>
            </a:extLst>
          </p:cNvPr>
          <p:cNvSpPr txBox="1">
            <a:spLocks/>
          </p:cNvSpPr>
          <p:nvPr/>
        </p:nvSpPr>
        <p:spPr>
          <a:xfrm>
            <a:off x="6566165" y="1538844"/>
            <a:ext cx="5611417" cy="487714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参与者：</a:t>
            </a:r>
            <a:endPar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雇员、雇主</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规则：</a:t>
            </a:r>
            <a:endPar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雇员与雇主两人分别决策，事先无法得知对方的选择</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混合策略集：</a:t>
            </a:r>
            <a:endPar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雇员：偷懒、不偷懒</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雇主：检查、不检查</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局势及对应收益</a:t>
            </a:r>
            <a:endPar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雇主采取检查策略时雇员工作与偷懒对应的结果</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雇主采取不检查策略时雇员工作与偷懒对应的结果</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2" name="椭圆 21">
            <a:extLst>
              <a:ext uri="{FF2B5EF4-FFF2-40B4-BE49-F238E27FC236}">
                <a16:creationId xmlns:a16="http://schemas.microsoft.com/office/drawing/2014/main" id="{AE90D561-4FBF-44D3-BF17-9BC47BB72E56}"/>
              </a:ext>
            </a:extLst>
          </p:cNvPr>
          <p:cNvSpPr/>
          <p:nvPr/>
        </p:nvSpPr>
        <p:spPr>
          <a:xfrm>
            <a:off x="2170096" y="5284905"/>
            <a:ext cx="133685" cy="315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6C125A-2CDB-4AB5-9AC6-BDBDF97E6B91}"/>
              </a:ext>
            </a:extLst>
          </p:cNvPr>
          <p:cNvSpPr/>
          <p:nvPr/>
        </p:nvSpPr>
        <p:spPr>
          <a:xfrm>
            <a:off x="267204" y="5011945"/>
            <a:ext cx="6096000" cy="923330"/>
          </a:xfrm>
          <a:prstGeom prst="rect">
            <a:avLst/>
          </a:prstGeom>
        </p:spPr>
        <p:txBody>
          <a:bodyPr>
            <a:spAutoFit/>
          </a:bodyPr>
          <a:lstStyle/>
          <a:p>
            <a:r>
              <a:rPr lang="zh-CN" altLang="en-US" b="1"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求解问题：</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寻找雇主</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雇员两人博弈中所存在的稳定局势</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，即</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无论雇主以何种概率进行检查，雇员偷懒或不偷懒的收益都一样</a:t>
            </a:r>
            <a:endParaRPr lang="zh-CN" altLang="en-US" dirty="0"/>
          </a:p>
        </p:txBody>
      </p:sp>
      <p:grpSp>
        <p:nvGrpSpPr>
          <p:cNvPr id="11" name="组合 10">
            <a:extLst>
              <a:ext uri="{FF2B5EF4-FFF2-40B4-BE49-F238E27FC236}">
                <a16:creationId xmlns:a16="http://schemas.microsoft.com/office/drawing/2014/main" id="{5489A481-4BCE-4DBD-8B8C-4CAE2154F74E}"/>
              </a:ext>
            </a:extLst>
          </p:cNvPr>
          <p:cNvGrpSpPr/>
          <p:nvPr/>
        </p:nvGrpSpPr>
        <p:grpSpPr>
          <a:xfrm>
            <a:off x="365761" y="1514201"/>
            <a:ext cx="5671496" cy="2756212"/>
            <a:chOff x="365761" y="1514201"/>
            <a:chExt cx="5671496" cy="2756212"/>
          </a:xfrm>
        </p:grpSpPr>
        <mc:AlternateContent xmlns:mc="http://schemas.openxmlformats.org/markup-compatibility/2006" xmlns:a14="http://schemas.microsoft.com/office/drawing/2010/main">
          <mc:Choice Requires="a14">
            <p:sp>
              <p:nvSpPr>
                <p:cNvPr id="21" name="内容占位符 4">
                  <a:extLst>
                    <a:ext uri="{FF2B5EF4-FFF2-40B4-BE49-F238E27FC236}">
                      <a16:creationId xmlns:a16="http://schemas.microsoft.com/office/drawing/2014/main" id="{6453EC6E-312A-4333-9110-D1C5E14964B1}"/>
                    </a:ext>
                  </a:extLst>
                </p:cNvPr>
                <p:cNvSpPr txBox="1">
                  <a:spLocks/>
                </p:cNvSpPr>
                <p:nvPr/>
              </p:nvSpPr>
              <p:spPr>
                <a:xfrm>
                  <a:off x="365761" y="1514201"/>
                  <a:ext cx="5671496" cy="191479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例子：公司的雇主是否检查工作与雇员是否偷懒</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pPr>
                  <a14:m>
                    <m:oMath xmlns:m="http://schemas.openxmlformats.org/officeDocument/2006/math">
                      <m:r>
                        <a:rPr lang="en-US" altLang="zh-CN" sz="1600" b="1" i="1" dirty="0" smtClean="0">
                          <a:latin typeface="Cambria Math" panose="02040503050406030204" pitchFamily="18" charset="0"/>
                        </a:rPr>
                        <m:t>𝑽</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是雇员的贡献，</a:t>
                  </a:r>
                  <a14:m>
                    <m:oMath xmlns:m="http://schemas.openxmlformats.org/officeDocument/2006/math">
                      <m:r>
                        <a:rPr lang="en-US" altLang="zh-CN" sz="1600" b="1" i="1" dirty="0" smtClean="0">
                          <a:latin typeface="Cambria Math" panose="02040503050406030204" pitchFamily="18" charset="0"/>
                        </a:rPr>
                        <m:t>𝑾</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是雇员的工资，</a:t>
                  </a:r>
                  <a14:m>
                    <m:oMath xmlns:m="http://schemas.openxmlformats.org/officeDocument/2006/math">
                      <m:r>
                        <a:rPr lang="en-US" altLang="zh-CN" sz="1600" b="1" i="1" dirty="0" smtClean="0">
                          <a:latin typeface="Cambria Math" panose="02040503050406030204" pitchFamily="18" charset="0"/>
                        </a:rPr>
                        <m:t>𝑯</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是雇员的付出，</a:t>
                  </a:r>
                  <a14:m>
                    <m:oMath xmlns:m="http://schemas.openxmlformats.org/officeDocument/2006/math">
                      <m:r>
                        <a:rPr lang="en-US" altLang="zh-CN" sz="1600" b="1" i="1" dirty="0" smtClean="0">
                          <a:latin typeface="Cambria Math" panose="02040503050406030204" pitchFamily="18" charset="0"/>
                        </a:rPr>
                        <m:t>𝑪</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是检查的成本，</a:t>
                  </a:r>
                  <a14:m>
                    <m:oMath xmlns:m="http://schemas.openxmlformats.org/officeDocument/2006/math">
                      <m:r>
                        <a:rPr lang="en-US" altLang="zh-CN" sz="1600" b="1" i="1" dirty="0" smtClean="0">
                          <a:latin typeface="Cambria Math" panose="02040503050406030204" pitchFamily="18" charset="0"/>
                        </a:rPr>
                        <m:t>𝑭</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是雇主发现雇员偷懒对雇员的惩罚（没收抵押金）。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假定</a:t>
                  </a:r>
                  <a14:m>
                    <m:oMath xmlns:m="http://schemas.openxmlformats.org/officeDocument/2006/math">
                      <m:r>
                        <a:rPr lang="en-US" altLang="zh-CN" sz="1600" b="1" i="1" dirty="0" smtClean="0">
                          <a:latin typeface="Cambria Math" panose="02040503050406030204" pitchFamily="18" charset="0"/>
                        </a:rPr>
                        <m:t>𝑯</m:t>
                      </m:r>
                      <m:r>
                        <a:rPr lang="en-US" altLang="zh-CN" sz="1600" b="1" i="1" dirty="0" smtClean="0">
                          <a:latin typeface="Cambria Math" panose="02040503050406030204" pitchFamily="18" charset="0"/>
                        </a:rPr>
                        <m:t>   &lt;  </m:t>
                      </m:r>
                      <m:r>
                        <a:rPr lang="en-US" altLang="zh-CN" sz="1600" b="1" i="1" dirty="0" smtClean="0">
                          <a:latin typeface="Cambria Math" panose="02040503050406030204" pitchFamily="18" charset="0"/>
                        </a:rPr>
                        <m:t>𝑾</m:t>
                      </m:r>
                      <m:r>
                        <a:rPr lang="en-US" altLang="zh-CN" sz="1600" b="1" i="1" dirty="0" smtClean="0">
                          <a:latin typeface="Cambria Math" panose="02040503050406030204" pitchFamily="18" charset="0"/>
                        </a:rPr>
                        <m:t>  &lt;  </m:t>
                      </m:r>
                      <m:r>
                        <a:rPr lang="en-US" altLang="zh-CN" sz="1600" b="1" i="1" dirty="0" smtClean="0">
                          <a:latin typeface="Cambria Math" panose="02040503050406030204" pitchFamily="18" charset="0"/>
                        </a:rPr>
                        <m:t>𝑽</m:t>
                      </m:r>
                      <m:r>
                        <a:rPr lang="zh-CN" altLang="en-US" sz="1600" b="1" i="1" dirty="0" smtClean="0">
                          <a:latin typeface="Cambria Math" panose="02040503050406030204" pitchFamily="18" charset="0"/>
                        </a:rPr>
                        <m:t>，</m:t>
                      </m:r>
                      <m:r>
                        <a:rPr lang="en-US" altLang="zh-CN" sz="1600" b="1" i="1" dirty="0" smtClean="0">
                          <a:latin typeface="Cambria Math" panose="02040503050406030204" pitchFamily="18" charset="0"/>
                        </a:rPr>
                        <m:t>        </m:t>
                      </m:r>
                      <m:r>
                        <a:rPr lang="en-US" altLang="zh-CN" sz="1600" b="1" i="1" dirty="0" smtClean="0">
                          <a:latin typeface="Cambria Math" panose="02040503050406030204" pitchFamily="18" charset="0"/>
                        </a:rPr>
                        <m:t>𝑾</m:t>
                      </m:r>
                      <m:r>
                        <a:rPr lang="en-US" altLang="zh-CN" sz="1600" b="1" i="1" dirty="0" smtClean="0">
                          <a:latin typeface="Cambria Math" panose="02040503050406030204" pitchFamily="18" charset="0"/>
                        </a:rPr>
                        <m:t> &gt;  </m:t>
                      </m:r>
                      <m:r>
                        <a:rPr lang="en-US" altLang="zh-CN" sz="1600" b="1" i="1" dirty="0" smtClean="0">
                          <a:latin typeface="Cambria Math" panose="02040503050406030204" pitchFamily="18" charset="0"/>
                        </a:rPr>
                        <m:t>𝑪</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1" name="内容占位符 4">
                  <a:extLst>
                    <a:ext uri="{FF2B5EF4-FFF2-40B4-BE49-F238E27FC236}">
                      <a16:creationId xmlns:a16="http://schemas.microsoft.com/office/drawing/2014/main" id="{6453EC6E-312A-4333-9110-D1C5E14964B1}"/>
                    </a:ext>
                  </a:extLst>
                </p:cNvPr>
                <p:cNvSpPr txBox="1">
                  <a:spLocks noRot="1" noChangeAspect="1" noMove="1" noResize="1" noEditPoints="1" noAdjustHandles="1" noChangeArrowheads="1" noChangeShapeType="1" noTextEdit="1"/>
                </p:cNvSpPr>
                <p:nvPr/>
              </p:nvSpPr>
              <p:spPr>
                <a:xfrm>
                  <a:off x="365761" y="1514201"/>
                  <a:ext cx="5671496" cy="1914799"/>
                </a:xfrm>
                <a:prstGeom prst="rect">
                  <a:avLst/>
                </a:prstGeom>
                <a:blipFill>
                  <a:blip r:embed="rId3"/>
                  <a:stretch>
                    <a:fillRect l="-430" r="-538" b="-13016"/>
                  </a:stretch>
                </a:blipFill>
              </p:spPr>
              <p:txBody>
                <a:bodyPr/>
                <a:lstStyle/>
                <a:p>
                  <a:r>
                    <a:rPr lang="zh-CN" altLang="en-US">
                      <a:noFill/>
                    </a:rPr>
                    <a:t> </a:t>
                  </a:r>
                </a:p>
              </p:txBody>
            </p:sp>
          </mc:Fallback>
        </mc:AlternateContent>
        <p:cxnSp>
          <p:nvCxnSpPr>
            <p:cNvPr id="8" name="直接连接符 7">
              <a:extLst>
                <a:ext uri="{FF2B5EF4-FFF2-40B4-BE49-F238E27FC236}">
                  <a16:creationId xmlns:a16="http://schemas.microsoft.com/office/drawing/2014/main" id="{E6B60516-7588-48D1-BD83-79162D5AF422}"/>
                </a:ext>
              </a:extLst>
            </p:cNvPr>
            <p:cNvCxnSpPr/>
            <p:nvPr/>
          </p:nvCxnSpPr>
          <p:spPr>
            <a:xfrm>
              <a:off x="919089" y="3751384"/>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C9A1417-0E9C-48E3-96BA-25EDD1BED49F}"/>
                </a:ext>
              </a:extLst>
            </p:cNvPr>
            <p:cNvSpPr/>
            <p:nvPr/>
          </p:nvSpPr>
          <p:spPr>
            <a:xfrm>
              <a:off x="857162" y="3796477"/>
              <a:ext cx="492443" cy="461665"/>
            </a:xfrm>
            <a:prstGeom prst="rect">
              <a:avLst/>
            </a:prstGeom>
          </p:spPr>
          <p:txBody>
            <a:bodyPr wrap="none">
              <a:spAutoFit/>
            </a:bodyPr>
            <a:lstStyle/>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雇员</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付出</a:t>
              </a:r>
              <a:endParaRPr lang="zh-CN" altLang="en-US" sz="1200" dirty="0"/>
            </a:p>
          </p:txBody>
        </p:sp>
        <p:cxnSp>
          <p:nvCxnSpPr>
            <p:cNvPr id="16" name="直接连接符 15">
              <a:extLst>
                <a:ext uri="{FF2B5EF4-FFF2-40B4-BE49-F238E27FC236}">
                  <a16:creationId xmlns:a16="http://schemas.microsoft.com/office/drawing/2014/main" id="{D0AB11CF-2B71-4784-B874-8EF72A4E4AC5}"/>
                </a:ext>
              </a:extLst>
            </p:cNvPr>
            <p:cNvCxnSpPr/>
            <p:nvPr/>
          </p:nvCxnSpPr>
          <p:spPr>
            <a:xfrm>
              <a:off x="1580315" y="3763655"/>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3101A3D-88C4-4F21-B6EF-363ABD434247}"/>
                </a:ext>
              </a:extLst>
            </p:cNvPr>
            <p:cNvSpPr/>
            <p:nvPr/>
          </p:nvSpPr>
          <p:spPr>
            <a:xfrm>
              <a:off x="1460442" y="3808748"/>
              <a:ext cx="492443" cy="461665"/>
            </a:xfrm>
            <a:prstGeom prst="rect">
              <a:avLst/>
            </a:prstGeom>
          </p:spPr>
          <p:txBody>
            <a:bodyPr wrap="none">
              <a:spAutoFit/>
            </a:bodyPr>
            <a:lstStyle/>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雇员</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工资</a:t>
              </a:r>
              <a:endParaRPr lang="zh-CN" altLang="en-US" sz="1200" dirty="0"/>
            </a:p>
          </p:txBody>
        </p:sp>
        <p:cxnSp>
          <p:nvCxnSpPr>
            <p:cNvPr id="18" name="直接连接符 17">
              <a:extLst>
                <a:ext uri="{FF2B5EF4-FFF2-40B4-BE49-F238E27FC236}">
                  <a16:creationId xmlns:a16="http://schemas.microsoft.com/office/drawing/2014/main" id="{2BB0C49D-4833-4EF9-98AC-FEB188893EB9}"/>
                </a:ext>
              </a:extLst>
            </p:cNvPr>
            <p:cNvCxnSpPr/>
            <p:nvPr/>
          </p:nvCxnSpPr>
          <p:spPr>
            <a:xfrm>
              <a:off x="2233442" y="3763655"/>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C23F05B-8211-4C7B-A5AD-D96BD016F86B}"/>
                </a:ext>
              </a:extLst>
            </p:cNvPr>
            <p:cNvSpPr/>
            <p:nvPr/>
          </p:nvSpPr>
          <p:spPr>
            <a:xfrm>
              <a:off x="2171515" y="3808748"/>
              <a:ext cx="492443" cy="461665"/>
            </a:xfrm>
            <a:prstGeom prst="rect">
              <a:avLst/>
            </a:prstGeom>
          </p:spPr>
          <p:txBody>
            <a:bodyPr wrap="none">
              <a:spAutoFit/>
            </a:bodyPr>
            <a:lstStyle/>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雇员</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贡献</a:t>
              </a:r>
              <a:endParaRPr lang="zh-CN" altLang="en-US" sz="1200" dirty="0"/>
            </a:p>
          </p:txBody>
        </p:sp>
        <p:cxnSp>
          <p:nvCxnSpPr>
            <p:cNvPr id="24" name="直接连接符 23">
              <a:extLst>
                <a:ext uri="{FF2B5EF4-FFF2-40B4-BE49-F238E27FC236}">
                  <a16:creationId xmlns:a16="http://schemas.microsoft.com/office/drawing/2014/main" id="{048484EC-D5BB-4676-A1B8-FAE04A749686}"/>
                </a:ext>
              </a:extLst>
            </p:cNvPr>
            <p:cNvCxnSpPr/>
            <p:nvPr/>
          </p:nvCxnSpPr>
          <p:spPr>
            <a:xfrm>
              <a:off x="2944515" y="3763655"/>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8CEC0D20-1AB6-4769-A898-2CA500935B9A}"/>
                </a:ext>
              </a:extLst>
            </p:cNvPr>
            <p:cNvSpPr/>
            <p:nvPr/>
          </p:nvSpPr>
          <p:spPr>
            <a:xfrm>
              <a:off x="2882588" y="3808748"/>
              <a:ext cx="492443" cy="461665"/>
            </a:xfrm>
            <a:prstGeom prst="rect">
              <a:avLst/>
            </a:prstGeom>
          </p:spPr>
          <p:txBody>
            <a:bodyPr wrap="none">
              <a:spAutoFit/>
            </a:bodyPr>
            <a:lstStyle/>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雇员</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工资</a:t>
              </a:r>
              <a:endParaRPr lang="zh-CN" altLang="en-US" sz="1200" dirty="0"/>
            </a:p>
          </p:txBody>
        </p:sp>
        <p:cxnSp>
          <p:nvCxnSpPr>
            <p:cNvPr id="26" name="直接连接符 25">
              <a:extLst>
                <a:ext uri="{FF2B5EF4-FFF2-40B4-BE49-F238E27FC236}">
                  <a16:creationId xmlns:a16="http://schemas.microsoft.com/office/drawing/2014/main" id="{66ED7B8C-A914-4ACB-A91A-77D0BB713F42}"/>
                </a:ext>
              </a:extLst>
            </p:cNvPr>
            <p:cNvCxnSpPr/>
            <p:nvPr/>
          </p:nvCxnSpPr>
          <p:spPr>
            <a:xfrm>
              <a:off x="3512415" y="3763655"/>
              <a:ext cx="450166"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8EBEB96-913B-41F7-8436-67D2E5408140}"/>
                </a:ext>
              </a:extLst>
            </p:cNvPr>
            <p:cNvSpPr/>
            <p:nvPr/>
          </p:nvSpPr>
          <p:spPr>
            <a:xfrm>
              <a:off x="3450488" y="3808748"/>
              <a:ext cx="492443" cy="461665"/>
            </a:xfrm>
            <a:prstGeom prst="rect">
              <a:avLst/>
            </a:prstGeom>
          </p:spPr>
          <p:txBody>
            <a:bodyPr wrap="none">
              <a:spAutoFit/>
            </a:bodyPr>
            <a:lstStyle/>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检查</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成本</a:t>
              </a:r>
              <a:endParaRPr lang="zh-CN" altLang="en-US" sz="1200" dirty="0"/>
            </a:p>
          </p:txBody>
        </p:sp>
      </p:grpSp>
    </p:spTree>
    <p:extLst>
      <p:ext uri="{BB962C8B-B14F-4D97-AF65-F5344CB8AC3E}">
        <p14:creationId xmlns:p14="http://schemas.microsoft.com/office/powerpoint/2010/main" val="4078747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博弈论：</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混合策略下纳什均衡的例子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pic>
        <p:nvPicPr>
          <p:cNvPr id="7" name="图片 6">
            <a:extLst>
              <a:ext uri="{FF2B5EF4-FFF2-40B4-BE49-F238E27FC236}">
                <a16:creationId xmlns:a16="http://schemas.microsoft.com/office/drawing/2014/main" id="{55BEE8DE-2209-4286-BDC9-EB2A4A9FD2DC}"/>
              </a:ext>
            </a:extLst>
          </p:cNvPr>
          <p:cNvPicPr>
            <a:picLocks noChangeAspect="1"/>
          </p:cNvPicPr>
          <p:nvPr/>
        </p:nvPicPr>
        <p:blipFill>
          <a:blip r:embed="rId3"/>
          <a:stretch>
            <a:fillRect/>
          </a:stretch>
        </p:blipFill>
        <p:spPr>
          <a:xfrm>
            <a:off x="1185339" y="3990029"/>
            <a:ext cx="4184865" cy="1635208"/>
          </a:xfrm>
          <a:prstGeom prst="rect">
            <a:avLst/>
          </a:prstGeom>
        </p:spPr>
      </p:pic>
      <p:pic>
        <p:nvPicPr>
          <p:cNvPr id="8" name="图片 7">
            <a:extLst>
              <a:ext uri="{FF2B5EF4-FFF2-40B4-BE49-F238E27FC236}">
                <a16:creationId xmlns:a16="http://schemas.microsoft.com/office/drawing/2014/main" id="{6A83A364-2EA8-48E2-AF35-D285E19931BE}"/>
              </a:ext>
            </a:extLst>
          </p:cNvPr>
          <p:cNvPicPr>
            <a:picLocks noChangeAspect="1"/>
          </p:cNvPicPr>
          <p:nvPr/>
        </p:nvPicPr>
        <p:blipFill>
          <a:blip r:embed="rId4"/>
          <a:stretch>
            <a:fillRect/>
          </a:stretch>
        </p:blipFill>
        <p:spPr>
          <a:xfrm>
            <a:off x="6576322" y="3895324"/>
            <a:ext cx="4594461" cy="1824617"/>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30BF820-39C4-4CD9-AA69-3EFC13A95BE9}"/>
                  </a:ext>
                </a:extLst>
              </p:cNvPr>
              <p:cNvSpPr/>
              <p:nvPr/>
            </p:nvSpPr>
            <p:spPr>
              <a:xfrm>
                <a:off x="1340084" y="1307489"/>
                <a:ext cx="10622144" cy="2523768"/>
              </a:xfrm>
              <a:prstGeom prst="rect">
                <a:avLst/>
              </a:prstGeom>
            </p:spPr>
            <p:txBody>
              <a:bodyPr wrap="square">
                <a:spAutoFit/>
              </a:bodyPr>
              <a:lstStyle/>
              <a:p>
                <a:endParaRPr lang="zh-CN" altLang="en-US" sz="2800" dirty="0">
                  <a:solidFill>
                    <a:srgbClr val="000000"/>
                  </a:solidFill>
                  <a:latin typeface="汉仪玄宋褂"/>
                </a:endParaRPr>
              </a:p>
              <a:p>
                <a:pPr algn="just"/>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记雇主检查工作的概率为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α</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，雇员偷懒的概率为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β</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，雇主和雇员对应的收益情况如表</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所示。</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dirty="0"/>
              </a:p>
              <a:p>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现在寻找雇主</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雇员两人博弈中所存在的稳定局势：无论雇主以何种概率进行检查，雇员偷懒或不偷懒的收益都一样，即</a:t>
                </a:r>
                <a14:m>
                  <m:oMath xmlns:m="http://schemas.openxmlformats.org/officeDocument/2006/math">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4</m:t>
                        </m:r>
                      </m:sub>
                    </m:sSub>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在稳定局势中，无论雇员如何改变自己的策略，都不会使得自己的收益增加。同理，无论雇员以何种概率偷懒，雇主检查或不检查的收益都一样，即</a:t>
                </a:r>
                <a14:m>
                  <m:oMath xmlns:m="http://schemas.openxmlformats.org/officeDocument/2006/math">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，此时无论雇主如何改变自己的策略也不会使其收益增加。也就是说，在稳定局势下，如果其他参与者不改变行动，则任何一个参与者单独改变自己的行动，都不会使自己的收益增加。</a:t>
                </a:r>
              </a:p>
            </p:txBody>
          </p:sp>
        </mc:Choice>
        <mc:Fallback xmlns="">
          <p:sp>
            <p:nvSpPr>
              <p:cNvPr id="9" name="矩形 8">
                <a:extLst>
                  <a:ext uri="{FF2B5EF4-FFF2-40B4-BE49-F238E27FC236}">
                    <a16:creationId xmlns:a16="http://schemas.microsoft.com/office/drawing/2014/main" id="{130BF820-39C4-4CD9-AA69-3EFC13A95BE9}"/>
                  </a:ext>
                </a:extLst>
              </p:cNvPr>
              <p:cNvSpPr>
                <a:spLocks noRot="1" noChangeAspect="1" noMove="1" noResize="1" noEditPoints="1" noAdjustHandles="1" noChangeArrowheads="1" noChangeShapeType="1" noTextEdit="1"/>
              </p:cNvSpPr>
              <p:nvPr/>
            </p:nvSpPr>
            <p:spPr>
              <a:xfrm>
                <a:off x="1340084" y="1307489"/>
                <a:ext cx="10622144" cy="2523768"/>
              </a:xfrm>
              <a:prstGeom prst="rect">
                <a:avLst/>
              </a:prstGeom>
              <a:blipFill>
                <a:blip r:embed="rId5"/>
                <a:stretch>
                  <a:fillRect l="-344" r="-287" b="-24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BA8EB01-167A-47BC-8F90-16E239F6BBC6}"/>
                  </a:ext>
                </a:extLst>
              </p:cNvPr>
              <p:cNvSpPr/>
              <p:nvPr/>
            </p:nvSpPr>
            <p:spPr>
              <a:xfrm>
                <a:off x="1185339" y="5878713"/>
                <a:ext cx="10383166" cy="382925"/>
              </a:xfrm>
              <a:prstGeom prst="rect">
                <a:avLst/>
              </a:prstGeom>
            </p:spPr>
            <p:txBody>
              <a:bodyPr wrap="square">
                <a:spAutoFit/>
              </a:bodyPr>
              <a:lstStyle/>
              <a:p>
                <a:pPr algn="just">
                  <a:lnSpc>
                    <a:spcPct val="150000"/>
                  </a:lnSpc>
                </a:pPr>
                <a:r>
                  <a:rPr lang="zh-CN" altLang="en-US" sz="1400" b="1" dirty="0"/>
                  <a:t>注：</a:t>
                </a:r>
                <a14:m>
                  <m:oMath xmlns:m="http://schemas.openxmlformats.org/officeDocument/2006/math">
                    <m:r>
                      <a:rPr lang="en-US" altLang="zh-CN" sz="1400" b="1" i="1" dirty="0">
                        <a:latin typeface="Cambria Math" panose="02040503050406030204" pitchFamily="18" charset="0"/>
                      </a:rPr>
                      <m:t>𝑽</m:t>
                    </m:r>
                  </m:oMath>
                </a14:m>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是雇员的贡献，</a:t>
                </a:r>
                <a14:m>
                  <m:oMath xmlns:m="http://schemas.openxmlformats.org/officeDocument/2006/math">
                    <m:r>
                      <a:rPr lang="en-US" altLang="zh-CN" sz="1400" b="1" i="1" dirty="0">
                        <a:latin typeface="Cambria Math" panose="02040503050406030204" pitchFamily="18" charset="0"/>
                      </a:rPr>
                      <m:t>𝑾</m:t>
                    </m:r>
                  </m:oMath>
                </a14:m>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是雇员的工资，</a:t>
                </a:r>
                <a14:m>
                  <m:oMath xmlns:m="http://schemas.openxmlformats.org/officeDocument/2006/math">
                    <m:r>
                      <a:rPr lang="en-US" altLang="zh-CN" sz="1400" b="1" i="1" dirty="0">
                        <a:latin typeface="Cambria Math" panose="02040503050406030204" pitchFamily="18" charset="0"/>
                      </a:rPr>
                      <m:t>𝑯</m:t>
                    </m:r>
                  </m:oMath>
                </a14:m>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是雇员的付出，</a:t>
                </a:r>
                <a14:m>
                  <m:oMath xmlns:m="http://schemas.openxmlformats.org/officeDocument/2006/math">
                    <m:r>
                      <a:rPr lang="en-US" altLang="zh-CN" sz="1400" b="1" i="1" dirty="0">
                        <a:latin typeface="Cambria Math" panose="02040503050406030204" pitchFamily="18" charset="0"/>
                      </a:rPr>
                      <m:t>𝑪</m:t>
                    </m:r>
                  </m:oMath>
                </a14:m>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是检查的成本，</a:t>
                </a:r>
                <a14:m>
                  <m:oMath xmlns:m="http://schemas.openxmlformats.org/officeDocument/2006/math">
                    <m:r>
                      <a:rPr lang="en-US" altLang="zh-CN" sz="1400" b="1" i="1" dirty="0">
                        <a:latin typeface="Cambria Math" panose="02040503050406030204" pitchFamily="18" charset="0"/>
                      </a:rPr>
                      <m:t>𝑭</m:t>
                    </m:r>
                  </m:oMath>
                </a14:m>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是雇主发现雇员偷懒对雇员的惩罚（没收抵押金）。</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4BA8EB01-167A-47BC-8F90-16E239F6BBC6}"/>
                  </a:ext>
                </a:extLst>
              </p:cNvPr>
              <p:cNvSpPr>
                <a:spLocks noRot="1" noChangeAspect="1" noMove="1" noResize="1" noEditPoints="1" noAdjustHandles="1" noChangeArrowheads="1" noChangeShapeType="1" noTextEdit="1"/>
              </p:cNvSpPr>
              <p:nvPr/>
            </p:nvSpPr>
            <p:spPr>
              <a:xfrm>
                <a:off x="1185339" y="5878713"/>
                <a:ext cx="10383166" cy="382925"/>
              </a:xfrm>
              <a:prstGeom prst="rect">
                <a:avLst/>
              </a:prstGeom>
              <a:blipFill>
                <a:blip r:embed="rId6"/>
                <a:stretch>
                  <a:fillRect l="-176" b="-158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5623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博弈论：</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混合策略下纳什均衡的例子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pic>
        <p:nvPicPr>
          <p:cNvPr id="7" name="图片 6">
            <a:extLst>
              <a:ext uri="{FF2B5EF4-FFF2-40B4-BE49-F238E27FC236}">
                <a16:creationId xmlns:a16="http://schemas.microsoft.com/office/drawing/2014/main" id="{55BEE8DE-2209-4286-BDC9-EB2A4A9FD2DC}"/>
              </a:ext>
            </a:extLst>
          </p:cNvPr>
          <p:cNvPicPr>
            <a:picLocks noChangeAspect="1"/>
          </p:cNvPicPr>
          <p:nvPr/>
        </p:nvPicPr>
        <p:blipFill>
          <a:blip r:embed="rId3"/>
          <a:stretch>
            <a:fillRect/>
          </a:stretch>
        </p:blipFill>
        <p:spPr>
          <a:xfrm>
            <a:off x="6920269" y="2138923"/>
            <a:ext cx="4184865" cy="1114482"/>
          </a:xfrm>
          <a:prstGeom prst="rect">
            <a:avLst/>
          </a:prstGeom>
        </p:spPr>
      </p:pic>
      <p:pic>
        <p:nvPicPr>
          <p:cNvPr id="8" name="图片 7">
            <a:extLst>
              <a:ext uri="{FF2B5EF4-FFF2-40B4-BE49-F238E27FC236}">
                <a16:creationId xmlns:a16="http://schemas.microsoft.com/office/drawing/2014/main" id="{6A83A364-2EA8-48E2-AF35-D285E19931BE}"/>
              </a:ext>
            </a:extLst>
          </p:cNvPr>
          <p:cNvPicPr>
            <a:picLocks noChangeAspect="1"/>
          </p:cNvPicPr>
          <p:nvPr/>
        </p:nvPicPr>
        <p:blipFill>
          <a:blip r:embed="rId4"/>
          <a:stretch>
            <a:fillRect/>
          </a:stretch>
        </p:blipFill>
        <p:spPr>
          <a:xfrm>
            <a:off x="6920269" y="3983068"/>
            <a:ext cx="4594461" cy="1635209"/>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1A3337E-D3AC-4C6F-899A-9EF216D30239}"/>
                  </a:ext>
                </a:extLst>
              </p:cNvPr>
              <p:cNvSpPr/>
              <p:nvPr/>
            </p:nvSpPr>
            <p:spPr>
              <a:xfrm>
                <a:off x="384517" y="1834123"/>
                <a:ext cx="6142892" cy="4491807"/>
              </a:xfrm>
              <a:prstGeom prst="rect">
                <a:avLst/>
              </a:prstGeom>
            </p:spPr>
            <p:txBody>
              <a:bodyPr wrap="square">
                <a:spAutoFit/>
              </a:bodyPr>
              <a:lstStyle/>
              <a:p>
                <a:pPr indent="266700" algn="just">
                  <a:lnSpc>
                    <a:spcPts val="2200"/>
                  </a:lnSpc>
                  <a:spcAft>
                    <a:spcPts val="0"/>
                  </a:spcAft>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在纳什均衡下，由于</a:t>
                </a:r>
                <a14:m>
                  <m:oMath xmlns:m="http://schemas.openxmlformats.org/officeDocument/2006/math">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4</m:t>
                        </m:r>
                      </m:sub>
                    </m:sSub>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，可知雇主检查工作的概率为：</a:t>
                </a:r>
              </a:p>
              <a:p>
                <a:pPr algn="just">
                  <a:spcAft>
                    <a:spcPts val="0"/>
                  </a:spcAft>
                </a:pPr>
                <a14:m>
                  <m:oMathPara xmlns:m="http://schemas.openxmlformats.org/officeDocument/2006/math">
                    <m:oMathParaPr>
                      <m:jc m:val="centerGroup"/>
                    </m:oMathParaPr>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𝐻</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𝑊</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𝐹</m:t>
                          </m:r>
                        </m:den>
                      </m:f>
                    </m:oMath>
                  </m:oMathPara>
                </a14:m>
                <a:endParaRPr lang="zh-CN"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ts val="2200"/>
                  </a:lnSpc>
                  <a:spcAft>
                    <a:spcPts val="0"/>
                  </a:spcAft>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同理，由于</a:t>
                </a:r>
                <a14:m>
                  <m:oMath xmlns:m="http://schemas.openxmlformats.org/officeDocument/2006/math">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，可知雇员偷懒的概率为：</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ts val="2200"/>
                  </a:lnSpc>
                  <a:spcAft>
                    <a:spcPts val="0"/>
                  </a:spcAft>
                </a:pPr>
                <a:endParaRPr lang="zh-CN"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ts val="2200"/>
                  </a:lnSpc>
                  <a:spcAft>
                    <a:spcPts val="0"/>
                  </a:spcAft>
                </a:pPr>
                <a14:m>
                  <m:oMathPara xmlns:m="http://schemas.openxmlformats.org/officeDocument/2006/math">
                    <m:oMathParaPr>
                      <m:jc m:val="centerGroup"/>
                    </m:oMathParaPr>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𝛽</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𝐶</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𝑊</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𝐹</m:t>
                          </m:r>
                        </m:den>
                      </m:f>
                    </m:oMath>
                  </m:oMathPara>
                </a14:m>
                <a:endParaRPr lang="zh-CN"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ts val="2200"/>
                  </a:lnSpc>
                  <a:spcAft>
                    <a:spcPts val="0"/>
                  </a:spcAft>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ts val="2200"/>
                  </a:lnSpc>
                  <a:spcAft>
                    <a:spcPts val="0"/>
                  </a:spcAft>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求解得到纳什均衡结果具有一定的指导性意义。将雇员偷懒的概率</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𝛽</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𝐶</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𝑊</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𝐹</m:t>
                        </m:r>
                      </m:den>
                    </m:f>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代入雇主的期望收益，可得在均衡局势下，雇主的预期收益如下：</a:t>
                </a:r>
              </a:p>
              <a:p>
                <a:pPr indent="266700" algn="just">
                  <a:lnSpc>
                    <a:spcPts val="22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𝑊</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𝐶𝑉</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𝑊</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𝐹</m:t>
                          </m:r>
                        </m:den>
                      </m:f>
                    </m:oMath>
                  </m:oMathPara>
                </a14:m>
                <a:endParaRPr lang="zh-CN"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ts val="2200"/>
                  </a:lnSpc>
                  <a:spcAft>
                    <a:spcPts val="0"/>
                  </a:spcAft>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ts val="2200"/>
                  </a:lnSpc>
                  <a:spcAft>
                    <a:spcPts val="0"/>
                  </a:spcAft>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对上式中</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𝑊</m:t>
                    </m:r>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求导，可知当</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𝑊</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radPr>
                      <m:deg/>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𝐶𝑉</m:t>
                        </m:r>
                      </m:e>
                    </m:ra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𝐹</m:t>
                    </m:r>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时，雇主的收益最大，其值为</a:t>
                </a:r>
                <a14:m>
                  <m:oMath xmlns:m="http://schemas.openxmlformats.org/officeDocument/2006/math">
                    <m:sSub>
                      <m:sSubPr>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𝑚𝑎𝑥</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rad>
                      <m:radPr>
                        <m:degHide m:val="on"/>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radPr>
                      <m:deg/>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𝐶𝑉</m:t>
                        </m:r>
                      </m:e>
                    </m:ra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𝐹</m:t>
                    </m:r>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。根据这一结论，雇主给雇员支付工资为</a:t>
                </a:r>
                <a14:m>
                  <m:oMath xmlns:m="http://schemas.openxmlformats.org/officeDocument/2006/math">
                    <m:rad>
                      <m:radPr>
                        <m:degHide m:val="on"/>
                        <m:ctrlPr>
                          <a:rPr lang="zh-CN" altLang="zh-CN" sz="1600" b="1" i="1">
                            <a:latin typeface="Cambria Math" panose="02040503050406030204" pitchFamily="18" charset="0"/>
                            <a:ea typeface="华文楷体" panose="02010600040101010101" pitchFamily="2" charset="-122"/>
                            <a:cs typeface="Times New Roman" panose="02020603050405020304" pitchFamily="18" charset="0"/>
                          </a:rPr>
                        </m:ctrlPr>
                      </m:radPr>
                      <m:deg/>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𝐶𝑉</m:t>
                        </m:r>
                      </m:e>
                    </m:ra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𝐹</m:t>
                    </m:r>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时，可使得自身的收益最大，这里可以看出博弈论对帮助人们科学决策具有重要作用。</a:t>
                </a:r>
              </a:p>
            </p:txBody>
          </p:sp>
        </mc:Choice>
        <mc:Fallback xmlns="">
          <p:sp>
            <p:nvSpPr>
              <p:cNvPr id="2" name="矩形 1">
                <a:extLst>
                  <a:ext uri="{FF2B5EF4-FFF2-40B4-BE49-F238E27FC236}">
                    <a16:creationId xmlns:a16="http://schemas.microsoft.com/office/drawing/2014/main" id="{E1A3337E-D3AC-4C6F-899A-9EF216D30239}"/>
                  </a:ext>
                </a:extLst>
              </p:cNvPr>
              <p:cNvSpPr>
                <a:spLocks noRot="1" noChangeAspect="1" noMove="1" noResize="1" noEditPoints="1" noAdjustHandles="1" noChangeArrowheads="1" noChangeShapeType="1" noTextEdit="1"/>
              </p:cNvSpPr>
              <p:nvPr/>
            </p:nvSpPr>
            <p:spPr>
              <a:xfrm>
                <a:off x="384517" y="1834123"/>
                <a:ext cx="6142892" cy="4491807"/>
              </a:xfrm>
              <a:prstGeom prst="rect">
                <a:avLst/>
              </a:prstGeom>
              <a:blipFill>
                <a:blip r:embed="rId5"/>
                <a:stretch>
                  <a:fillRect l="-496" r="-595" b="-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5261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博弈论：</a:t>
              </a:r>
              <a:r>
                <a:rPr lang="zh-CN"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策梅洛定理</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sp>
        <p:nvSpPr>
          <p:cNvPr id="10" name="矩形 9">
            <a:extLst>
              <a:ext uri="{FF2B5EF4-FFF2-40B4-BE49-F238E27FC236}">
                <a16:creationId xmlns:a16="http://schemas.microsoft.com/office/drawing/2014/main" id="{D3FBA2B5-8863-4DDD-B0D6-C40616B68F75}"/>
              </a:ext>
            </a:extLst>
          </p:cNvPr>
          <p:cNvSpPr/>
          <p:nvPr/>
        </p:nvSpPr>
        <p:spPr>
          <a:xfrm>
            <a:off x="1998527" y="1335981"/>
            <a:ext cx="7507705" cy="646331"/>
          </a:xfrm>
          <a:prstGeom prst="rect">
            <a:avLst/>
          </a:prstGeom>
        </p:spPr>
        <p:txBody>
          <a:bodyPr wrap="square">
            <a:spAutoFit/>
          </a:bodyPr>
          <a:lstStyle/>
          <a:p>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策梅洛定理</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latin typeface="Times New Roman" panose="02020603050405020304" pitchFamily="18" charset="0"/>
                <a:ea typeface="华文楷体" panose="02010600040101010101" pitchFamily="2" charset="-122"/>
              </a:rPr>
              <a:t>Zermelo's</a:t>
            </a:r>
            <a:r>
              <a:rPr lang="en-US" altLang="zh-CN" dirty="0">
                <a:latin typeface="Times New Roman" panose="02020603050405020304" pitchFamily="18" charset="0"/>
                <a:ea typeface="华文楷体" panose="02010600040101010101" pitchFamily="2" charset="-122"/>
              </a:rPr>
              <a:t> theorem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对于任意一个有限步的双人完全信息零和动态博弈，</a:t>
            </a:r>
            <a:r>
              <a:rPr lang="zh-CN"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一定存在先手必胜策略或后手必胜策略或双方保平策略</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D8F8141-FBF8-4BF8-A874-8268F0FEC085}"/>
                  </a:ext>
                </a:extLst>
              </p:cNvPr>
              <p:cNvSpPr/>
              <p:nvPr/>
            </p:nvSpPr>
            <p:spPr>
              <a:xfrm>
                <a:off x="759654" y="2153801"/>
                <a:ext cx="10625797" cy="3970318"/>
              </a:xfrm>
              <a:prstGeom prst="rect">
                <a:avLst/>
              </a:prstGeom>
            </p:spPr>
            <p:txBody>
              <a:bodyPr wrap="square">
                <a:spAutoFit/>
              </a:bodyPr>
              <a:lstStyle/>
              <a:p>
                <a:pPr algn="just">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假设双人博弈过程结果只有胜、负、和三种结果，博弈过程最长持续</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步，下面通过数学归纳法来如下证明策梅洛定理：</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当</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先手玩家必选择自己收益最大的策略，若存在获胜的行动，则存在先手必胜策略。若不存在使先手玩家获胜的行动，则先手玩家会选择平局的行动，于是存在双方保平策略。若仅存在后手玩家获胜的行动，则存在后手必胜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假设当</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=1,2…,</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时，均存在先手必胜策略、后手必胜策略或双方保平策略。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当</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时，将先手玩家行动一次后的局势视为开启了一个新的博弈。在这开启的新博弈中，先手玩家为原博弈的后手玩家，新博弈中的后手玩家为原博弈的先手，应用</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中的假设，新开启的博弈必存在先手必胜策略或后手必胜策略或双方保平策略，则原博弈亦必存在后手必胜策略或先手必胜策略或双方保平策略。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综上所述，对于任意一个有限步的双人完全信息零和动态博弈，一定存在先手必胜策略或后手必胜策略或双方保平策略。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提醒注意的是，策梅洛定理仅对两人博弈有效，如果博弈竞技者超过了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人，如对于三人博弈，策梅洛定理无法保证三方中一定有一方获胜、其他两方必败或者三方和局的策略。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2D8F8141-FBF8-4BF8-A874-8268F0FEC085}"/>
                  </a:ext>
                </a:extLst>
              </p:cNvPr>
              <p:cNvSpPr>
                <a:spLocks noRot="1" noChangeAspect="1" noMove="1" noResize="1" noEditPoints="1" noAdjustHandles="1" noChangeArrowheads="1" noChangeShapeType="1" noTextEdit="1"/>
              </p:cNvSpPr>
              <p:nvPr/>
            </p:nvSpPr>
            <p:spPr>
              <a:xfrm>
                <a:off x="759654" y="2153801"/>
                <a:ext cx="10625797" cy="3970318"/>
              </a:xfrm>
              <a:prstGeom prst="rect">
                <a:avLst/>
              </a:prstGeom>
              <a:blipFill>
                <a:blip r:embed="rId3"/>
                <a:stretch>
                  <a:fillRect l="-516" t="-613" r="-459" b="-15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8579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Regret Minimization</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BD7E65C-ADC3-4007-A0E6-FB2CEE1E1164}"/>
                  </a:ext>
                </a:extLst>
              </p:cNvPr>
              <p:cNvSpPr/>
              <p:nvPr/>
            </p:nvSpPr>
            <p:spPr>
              <a:xfrm>
                <a:off x="572086" y="1454332"/>
                <a:ext cx="10616418" cy="5592172"/>
              </a:xfrm>
              <a:prstGeom prst="rect">
                <a:avLst/>
              </a:prstGeom>
            </p:spPr>
            <p:txBody>
              <a:bodyPr wrap="square">
                <a:spAutoFit/>
              </a:bodyPr>
              <a:lstStyle/>
              <a:p>
                <a:pPr algn="just">
                  <a:lnSpc>
                    <a:spcPct val="250000"/>
                  </a:lnSpc>
                </a:pPr>
                <a:r>
                  <a:rPr lang="zh-CN" altLang="en-US" sz="1600" b="1" dirty="0">
                    <a:solidFill>
                      <a:srgbClr val="C00000"/>
                    </a:solidFill>
                    <a:latin typeface="黑体" panose="02010609060101010101" pitchFamily="49" charset="-122"/>
                    <a:ea typeface="黑体" panose="02010609060101010101" pitchFamily="49" charset="-122"/>
                  </a:rPr>
                  <a:t>定义</a:t>
                </a:r>
                <a:r>
                  <a:rPr lang="zh-CN" altLang="en-US" sz="1600" dirty="0">
                    <a:latin typeface="黑体" panose="02010609060101010101" pitchFamily="49" charset="-122"/>
                    <a:ea typeface="黑体" panose="02010609060101010101" pitchFamily="49" charset="-122"/>
                  </a:rPr>
                  <a:t>：</a:t>
                </a:r>
                <a:r>
                  <a:rPr lang="zh-CN" altLang="zh-CN" sz="1600" dirty="0">
                    <a:latin typeface="黑体" panose="02010609060101010101" pitchFamily="49" charset="-122"/>
                    <a:ea typeface="黑体" panose="02010609060101010101" pitchFamily="49" charset="-122"/>
                  </a:rPr>
                  <a:t>对于一个有</a:t>
                </a:r>
                <a14:m>
                  <m:oMath xmlns:m="http://schemas.openxmlformats.org/officeDocument/2006/math">
                    <m:r>
                      <a:rPr lang="en-US" altLang="zh-CN" sz="1600" i="1">
                        <a:latin typeface="Cambria Math" panose="02040503050406030204" pitchFamily="18" charset="0"/>
                      </a:rPr>
                      <m:t>𝑁</m:t>
                    </m:r>
                  </m:oMath>
                </a14:m>
                <a:r>
                  <a:rPr lang="zh-CN" altLang="zh-CN" sz="1600" dirty="0">
                    <a:latin typeface="黑体" panose="02010609060101010101" pitchFamily="49" charset="-122"/>
                    <a:ea typeface="黑体" panose="02010609060101010101" pitchFamily="49" charset="-122"/>
                  </a:rPr>
                  <a:t>个玩家参加的博弈，玩家</a:t>
                </a:r>
                <a14:m>
                  <m:oMath xmlns:m="http://schemas.openxmlformats.org/officeDocument/2006/math">
                    <m:r>
                      <a:rPr lang="en-US" altLang="zh-CN" sz="1600" i="1">
                        <a:latin typeface="Cambria Math" panose="02040503050406030204" pitchFamily="18" charset="0"/>
                      </a:rPr>
                      <m:t>𝑖</m:t>
                    </m:r>
                  </m:oMath>
                </a14:m>
                <a:r>
                  <a:rPr lang="zh-CN" altLang="zh-CN" sz="1600" dirty="0">
                    <a:latin typeface="黑体" panose="02010609060101010101" pitchFamily="49" charset="-122"/>
                    <a:ea typeface="黑体" panose="02010609060101010101" pitchFamily="49" charset="-122"/>
                  </a:rPr>
                  <a:t>在博弈中采取的策略记为</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𝑖</m:t>
                        </m:r>
                      </m:sub>
                    </m:sSub>
                  </m:oMath>
                </a14:m>
                <a:r>
                  <a:rPr lang="zh-CN" altLang="zh-CN" sz="1600" dirty="0">
                    <a:latin typeface="黑体" panose="02010609060101010101" pitchFamily="49" charset="-122"/>
                    <a:ea typeface="黑体" panose="02010609060101010101" pitchFamily="49" charset="-122"/>
                  </a:rPr>
                  <a:t>。对于所有玩家来说，他们的所有策略构成了一个策略组合，记作</a:t>
                </a:r>
                <a14:m>
                  <m:oMath xmlns:m="http://schemas.openxmlformats.org/officeDocument/2006/math">
                    <m:r>
                      <a:rPr lang="en-US" altLang="zh-CN" sz="1600" i="1">
                        <a:latin typeface="Cambria Math" panose="02040503050406030204" pitchFamily="18" charset="0"/>
                      </a:rPr>
                      <m:t>𝜎</m:t>
                    </m:r>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𝑁</m:t>
                        </m:r>
                      </m:sub>
                    </m:sSub>
                    <m:r>
                      <a:rPr lang="en-US" altLang="zh-CN" sz="1600" i="1">
                        <a:latin typeface="Cambria Math" panose="02040503050406030204" pitchFamily="18" charset="0"/>
                      </a:rPr>
                      <m:t>}</m:t>
                    </m:r>
                  </m:oMath>
                </a14:m>
                <a:r>
                  <a:rPr lang="zh-CN" altLang="zh-CN" sz="1600" dirty="0">
                    <a:latin typeface="黑体" panose="02010609060101010101" pitchFamily="49" charset="-122"/>
                    <a:ea typeface="黑体" panose="02010609060101010101" pitchFamily="49" charset="-122"/>
                  </a:rPr>
                  <a:t>。策略组中，除玩家</a:t>
                </a:r>
                <a14:m>
                  <m:oMath xmlns:m="http://schemas.openxmlformats.org/officeDocument/2006/math">
                    <m:r>
                      <a:rPr lang="en-US" altLang="zh-CN" sz="1600" i="1">
                        <a:latin typeface="Cambria Math" panose="02040503050406030204" pitchFamily="18" charset="0"/>
                      </a:rPr>
                      <m:t>𝑖</m:t>
                    </m:r>
                  </m:oMath>
                </a14:m>
                <a:r>
                  <a:rPr lang="zh-CN" altLang="zh-CN" sz="1600" dirty="0">
                    <a:latin typeface="黑体" panose="02010609060101010101" pitchFamily="49" charset="-122"/>
                    <a:ea typeface="黑体" panose="02010609060101010101" pitchFamily="49" charset="-122"/>
                  </a:rPr>
                  <a:t>外，其他玩家的策略组合记作</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m:t>
                        </m:r>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𝑖</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𝑖</m:t>
                            </m:r>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en-US" altLang="zh-CN" sz="1600" i="1">
                            <a:latin typeface="Cambria Math" panose="02040503050406030204" pitchFamily="18" charset="0"/>
                          </a:rPr>
                          <m:t>𝜎</m:t>
                        </m:r>
                      </m:e>
                      <m:sub>
                        <m:r>
                          <a:rPr lang="en-US" altLang="zh-CN" sz="1600" i="1">
                            <a:latin typeface="Cambria Math" panose="02040503050406030204" pitchFamily="18" charset="0"/>
                          </a:rPr>
                          <m:t>𝑁</m:t>
                        </m:r>
                      </m:sub>
                    </m:sSub>
                    <m:r>
                      <a:rPr lang="en-US" altLang="zh-CN" sz="1600" i="1">
                        <a:latin typeface="Cambria Math" panose="02040503050406030204" pitchFamily="18" charset="0"/>
                      </a:rPr>
                      <m:t>}</m:t>
                    </m:r>
                  </m:oMath>
                </a14:m>
                <a:r>
                  <a:rPr lang="zh-CN" altLang="zh-CN" sz="1600" dirty="0">
                    <a:latin typeface="黑体" panose="02010609060101010101" pitchFamily="49" charset="-122"/>
                    <a:ea typeface="黑体" panose="02010609060101010101" pitchFamily="49" charset="-122"/>
                  </a:rPr>
                  <a:t>。</a:t>
                </a:r>
                <a:endParaRPr lang="en-US" altLang="zh-CN" sz="1600" dirty="0">
                  <a:latin typeface="黑体" panose="02010609060101010101" pitchFamily="49" charset="-122"/>
                  <a:ea typeface="黑体" panose="02010609060101010101" pitchFamily="49" charset="-122"/>
                </a:endParaRPr>
              </a:p>
              <a:p>
                <a:pPr algn="just">
                  <a:lnSpc>
                    <a:spcPct val="250000"/>
                  </a:lnSpc>
                </a:pPr>
                <a:endParaRPr lang="en-US" altLang="zh-CN" sz="1600" dirty="0">
                  <a:latin typeface="黑体" panose="02010609060101010101" pitchFamily="49" charset="-122"/>
                  <a:ea typeface="黑体" panose="02010609060101010101" pitchFamily="49" charset="-122"/>
                </a:endParaRPr>
              </a:p>
              <a:p>
                <a:pPr>
                  <a:lnSpc>
                    <a:spcPct val="200000"/>
                  </a:lnSpc>
                </a:pPr>
                <a:r>
                  <a:rPr lang="zh-CN" altLang="en-US" sz="16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最优反应策略：</a:t>
                </a:r>
                <a:r>
                  <a:rPr lang="zh-CN" altLang="zh-CN" sz="1600" dirty="0">
                    <a:latin typeface="黑体" panose="02010609060101010101" pitchFamily="49" charset="-122"/>
                    <a:ea typeface="黑体" panose="02010609060101010101" pitchFamily="49" charset="-122"/>
                  </a:rPr>
                  <a:t>给定策略组合</a:t>
                </a:r>
                <a14:m>
                  <m:oMath xmlns:m="http://schemas.openxmlformats.org/officeDocument/2006/math">
                    <m:r>
                      <a:rPr lang="en-US" altLang="zh-CN" sz="1600" i="1">
                        <a:latin typeface="Cambria Math" panose="02040503050406030204" pitchFamily="18" charset="0"/>
                      </a:rPr>
                      <m:t>𝜎</m:t>
                    </m:r>
                  </m:oMath>
                </a14:m>
                <a:r>
                  <a:rPr lang="zh-CN" altLang="zh-CN" sz="1600" dirty="0">
                    <a:latin typeface="黑体" panose="02010609060101010101" pitchFamily="49" charset="-122"/>
                    <a:ea typeface="黑体" panose="02010609060101010101" pitchFamily="49" charset="-122"/>
                  </a:rPr>
                  <a:t>，玩家</a:t>
                </a:r>
                <a14:m>
                  <m:oMath xmlns:m="http://schemas.openxmlformats.org/officeDocument/2006/math">
                    <m:r>
                      <a:rPr lang="en-US" altLang="zh-CN" sz="1600" i="1">
                        <a:latin typeface="Cambria Math" panose="02040503050406030204" pitchFamily="18" charset="0"/>
                      </a:rPr>
                      <m:t>𝑖</m:t>
                    </m:r>
                  </m:oMath>
                </a14:m>
                <a:r>
                  <a:rPr lang="zh-CN" altLang="zh-CN" sz="1600" dirty="0">
                    <a:latin typeface="黑体" panose="02010609060101010101" pitchFamily="49" charset="-122"/>
                    <a:ea typeface="黑体" panose="02010609060101010101" pitchFamily="49" charset="-122"/>
                  </a:rPr>
                  <a:t>在终结局势下的收益记作</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r>
                      <a:rPr lang="en-US" altLang="zh-CN" sz="1600" i="1">
                        <a:latin typeface="Cambria Math" panose="02040503050406030204" pitchFamily="18" charset="0"/>
                      </a:rPr>
                      <m:t>𝜎</m:t>
                    </m:r>
                    <m:r>
                      <a:rPr lang="en-US" altLang="zh-CN" sz="1600" i="1">
                        <a:latin typeface="Cambria Math" panose="02040503050406030204" pitchFamily="18" charset="0"/>
                      </a:rPr>
                      <m:t>)</m:t>
                    </m:r>
                  </m:oMath>
                </a14:m>
                <a:r>
                  <a:rPr lang="zh-CN" altLang="zh-CN" sz="1600" dirty="0">
                    <a:latin typeface="黑体" panose="02010609060101010101" pitchFamily="49" charset="-122"/>
                    <a:ea typeface="黑体" panose="02010609060101010101" pitchFamily="49" charset="-122"/>
                  </a:rPr>
                  <a:t>。在给定其他玩家的策略组合</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m:t>
                        </m:r>
                        <m:r>
                          <a:rPr lang="en-US" altLang="zh-CN" sz="1600" i="1">
                            <a:latin typeface="Cambria Math" panose="02040503050406030204" pitchFamily="18" charset="0"/>
                          </a:rPr>
                          <m:t>𝑖</m:t>
                        </m:r>
                      </m:sub>
                    </m:sSub>
                  </m:oMath>
                </a14:m>
                <a:r>
                  <a:rPr lang="zh-CN" altLang="zh-CN" sz="1600" dirty="0">
                    <a:latin typeface="黑体" panose="02010609060101010101" pitchFamily="49" charset="-122"/>
                    <a:ea typeface="黑体" panose="02010609060101010101" pitchFamily="49" charset="-122"/>
                  </a:rPr>
                  <a:t>的情况下，对玩家</a:t>
                </a:r>
                <a14:m>
                  <m:oMath xmlns:m="http://schemas.openxmlformats.org/officeDocument/2006/math">
                    <m:r>
                      <a:rPr lang="en-US" altLang="zh-CN" sz="1600" i="1">
                        <a:latin typeface="Cambria Math" panose="02040503050406030204" pitchFamily="18" charset="0"/>
                      </a:rPr>
                      <m:t>𝑖</m:t>
                    </m:r>
                  </m:oMath>
                </a14:m>
                <a:r>
                  <a:rPr lang="zh-CN" altLang="zh-CN" sz="1600" dirty="0">
                    <a:latin typeface="黑体" panose="02010609060101010101" pitchFamily="49" charset="-122"/>
                    <a:ea typeface="黑体" panose="02010609060101010101" pitchFamily="49" charset="-122"/>
                  </a:rPr>
                  <a:t>而言的</a:t>
                </a:r>
                <a:r>
                  <a:rPr lang="zh-CN" altLang="zh-CN"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最优反应策略</a:t>
                </a: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𝜎</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m:t>
                        </m:r>
                      </m:sup>
                    </m:sSubSup>
                  </m:oMath>
                </a14:m>
                <a:r>
                  <a:rPr lang="zh-CN" altLang="zh-CN" sz="1600" dirty="0">
                    <a:latin typeface="黑体" panose="02010609060101010101" pitchFamily="49" charset="-122"/>
                    <a:ea typeface="黑体" panose="02010609060101010101" pitchFamily="49" charset="-122"/>
                  </a:rPr>
                  <a:t>满足如下条件：</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sub>
                    </m:sSub>
                    <m:d>
                      <m:dPr>
                        <m:ctrlPr>
                          <a:rPr lang="zh-CN" altLang="zh-CN" sz="1600" i="1">
                            <a:latin typeface="Cambria Math" panose="02040503050406030204" pitchFamily="18" charset="0"/>
                          </a:rPr>
                        </m:ctrlPr>
                      </m:dPr>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𝜎</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m:t>
                            </m:r>
                          </m:sup>
                        </m:sSubSup>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m:t>
                            </m:r>
                            <m:r>
                              <a:rPr lang="en-US" altLang="zh-CN" sz="1600" i="1">
                                <a:latin typeface="Cambria Math" panose="02040503050406030204" pitchFamily="18" charset="0"/>
                              </a:rPr>
                              <m:t>𝑖</m:t>
                            </m:r>
                          </m:sub>
                        </m:sSub>
                      </m:e>
                    </m:d>
                    <m:r>
                      <a:rPr lang="en-US" altLang="zh-CN" sz="1600" i="1">
                        <a:latin typeface="Cambria Math" panose="02040503050406030204" pitchFamily="18" charset="0"/>
                      </a:rPr>
                      <m:t>≥</m:t>
                    </m:r>
                    <m:func>
                      <m:funcPr>
                        <m:ctrlPr>
                          <a:rPr lang="zh-CN" altLang="zh-CN" sz="1600" i="1">
                            <a:latin typeface="Cambria Math" panose="02040503050406030204" pitchFamily="18" charset="0"/>
                          </a:rPr>
                        </m:ctrlPr>
                      </m:funcPr>
                      <m:fName>
                        <m:limLow>
                          <m:limLowPr>
                            <m:ctrlPr>
                              <a:rPr lang="zh-CN" altLang="zh-CN" sz="1600" i="1">
                                <a:latin typeface="Cambria Math" panose="02040503050406030204" pitchFamily="18" charset="0"/>
                              </a:rPr>
                            </m:ctrlPr>
                          </m:limLowPr>
                          <m:e>
                            <m:r>
                              <m:rPr>
                                <m:sty m:val="p"/>
                              </m:rPr>
                              <a:rPr lang="en-US" altLang="zh-CN" sz="1600">
                                <a:latin typeface="Cambria Math" panose="02040503050406030204" pitchFamily="18" charset="0"/>
                              </a:rPr>
                              <m:t>max</m:t>
                            </m:r>
                          </m:e>
                          <m:lim>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𝜎</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m:t>
                                </m:r>
                              </m:sup>
                            </m:sSubSup>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Σ</m:t>
                                </m:r>
                              </m:e>
                              <m:sub>
                                <m:r>
                                  <a:rPr lang="en-US" altLang="zh-CN" sz="1600" i="1">
                                    <a:latin typeface="Cambria Math" panose="02040503050406030204" pitchFamily="18" charset="0"/>
                                  </a:rPr>
                                  <m:t>𝑖</m:t>
                                </m:r>
                              </m:sub>
                            </m:sSub>
                          </m:lim>
                        </m:limLow>
                      </m:fName>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𝜎</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m:t>
                            </m:r>
                          </m:sup>
                        </m:sSubSup>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m:t>
                            </m:r>
                            <m:r>
                              <a:rPr lang="en-US" altLang="zh-CN" sz="1600" i="1">
                                <a:latin typeface="Cambria Math" panose="02040503050406030204" pitchFamily="18" charset="0"/>
                              </a:rPr>
                              <m:t>𝑖</m:t>
                            </m:r>
                          </m:sub>
                        </m:sSub>
                        <m:r>
                          <a:rPr lang="en-US" altLang="zh-CN" sz="1600" i="1">
                            <a:latin typeface="Cambria Math" panose="02040503050406030204" pitchFamily="18" charset="0"/>
                          </a:rPr>
                          <m:t>)</m:t>
                        </m:r>
                      </m:e>
                    </m:func>
                  </m:oMath>
                </a14:m>
                <a:r>
                  <a:rPr lang="zh-CN" altLang="en-US" sz="1600" dirty="0">
                    <a:latin typeface="黑体" panose="02010609060101010101" pitchFamily="49" charset="-122"/>
                    <a:ea typeface="黑体" panose="02010609060101010101" pitchFamily="49" charset="-122"/>
                  </a:rPr>
                  <a:t>。这里</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Σ</m:t>
                        </m:r>
                      </m:e>
                      <m:sub>
                        <m:r>
                          <a:rPr lang="en-US" altLang="zh-CN" sz="1600" i="1">
                            <a:latin typeface="Cambria Math" panose="02040503050406030204" pitchFamily="18" charset="0"/>
                          </a:rPr>
                          <m:t>𝑖</m:t>
                        </m:r>
                      </m:sub>
                    </m:sSub>
                  </m:oMath>
                </a14:m>
                <a:r>
                  <a:rPr lang="zh-CN" altLang="zh-CN" sz="1600" dirty="0">
                    <a:latin typeface="黑体" panose="02010609060101010101" pitchFamily="49" charset="-122"/>
                    <a:ea typeface="黑体" panose="02010609060101010101" pitchFamily="49" charset="-122"/>
                  </a:rPr>
                  <a:t>是玩家</a:t>
                </a:r>
                <a14:m>
                  <m:oMath xmlns:m="http://schemas.openxmlformats.org/officeDocument/2006/math">
                    <m:r>
                      <a:rPr lang="en-US" altLang="zh-CN" sz="1600" i="1">
                        <a:latin typeface="Cambria Math" panose="02040503050406030204" pitchFamily="18" charset="0"/>
                      </a:rPr>
                      <m:t>𝑖</m:t>
                    </m:r>
                  </m:oMath>
                </a14:m>
                <a:r>
                  <a:rPr lang="zh-CN" altLang="zh-CN" sz="1600" dirty="0">
                    <a:latin typeface="黑体" panose="02010609060101010101" pitchFamily="49" charset="-122"/>
                    <a:ea typeface="黑体" panose="02010609060101010101" pitchFamily="49" charset="-122"/>
                  </a:rPr>
                  <a:t>可以选择的所有策略，如上条件表示当玩家</a:t>
                </a:r>
                <a14:m>
                  <m:oMath xmlns:m="http://schemas.openxmlformats.org/officeDocument/2006/math">
                    <m:r>
                      <a:rPr lang="en-US" altLang="zh-CN" sz="1600" i="1">
                        <a:latin typeface="Cambria Math" panose="02040503050406030204" pitchFamily="18" charset="0"/>
                      </a:rPr>
                      <m:t>𝑖</m:t>
                    </m:r>
                  </m:oMath>
                </a14:m>
                <a:r>
                  <a:rPr lang="zh-CN" altLang="zh-CN" sz="1600" dirty="0">
                    <a:latin typeface="黑体" panose="02010609060101010101" pitchFamily="49" charset="-122"/>
                    <a:ea typeface="黑体" panose="02010609060101010101" pitchFamily="49" charset="-122"/>
                  </a:rPr>
                  <a:t>采用最优反应策略时，玩家</a:t>
                </a:r>
                <a14:m>
                  <m:oMath xmlns:m="http://schemas.openxmlformats.org/officeDocument/2006/math">
                    <m:r>
                      <a:rPr lang="en-US" altLang="zh-CN" sz="1600" i="1">
                        <a:latin typeface="Cambria Math" panose="02040503050406030204" pitchFamily="18" charset="0"/>
                      </a:rPr>
                      <m:t>𝑖</m:t>
                    </m:r>
                  </m:oMath>
                </a14:m>
                <a:r>
                  <a:rPr lang="zh-CN" altLang="zh-CN" sz="1600" dirty="0">
                    <a:latin typeface="黑体" panose="02010609060101010101" pitchFamily="49" charset="-122"/>
                    <a:ea typeface="黑体" panose="02010609060101010101" pitchFamily="49" charset="-122"/>
                  </a:rPr>
                  <a:t>能够获得最大收益。</a:t>
                </a: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250000"/>
                  </a:lnSpc>
                </a:pPr>
                <a:endParaRPr lang="zh-CN" altLang="zh-CN" sz="1600" dirty="0">
                  <a:latin typeface="黑体" panose="02010609060101010101" pitchFamily="49" charset="-122"/>
                  <a:ea typeface="黑体" panose="02010609060101010101" pitchFamily="49" charset="-122"/>
                </a:endParaRPr>
              </a:p>
              <a:p>
                <a:pPr algn="just">
                  <a:lnSpc>
                    <a:spcPct val="150000"/>
                  </a:lnSpc>
                </a:pP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BD7E65C-ADC3-4007-A0E6-FB2CEE1E1164}"/>
                  </a:ext>
                </a:extLst>
              </p:cNvPr>
              <p:cNvSpPr>
                <a:spLocks noRot="1" noChangeAspect="1" noMove="1" noResize="1" noEditPoints="1" noAdjustHandles="1" noChangeArrowheads="1" noChangeShapeType="1" noTextEdit="1"/>
              </p:cNvSpPr>
              <p:nvPr/>
            </p:nvSpPr>
            <p:spPr>
              <a:xfrm>
                <a:off x="572086" y="1454332"/>
                <a:ext cx="10616418" cy="5592172"/>
              </a:xfrm>
              <a:prstGeom prst="rect">
                <a:avLst/>
              </a:prstGeom>
              <a:blipFill>
                <a:blip r:embed="rId3"/>
                <a:stretch>
                  <a:fillRect l="-345" r="-21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753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虚拟遗憾最小化算法：纳什均衡</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F59FFA24-62EA-4A88-BF88-CD2A9DAD2693}"/>
                  </a:ext>
                </a:extLst>
              </p:cNvPr>
              <p:cNvSpPr txBox="1">
                <a:spLocks/>
              </p:cNvSpPr>
              <p:nvPr/>
            </p:nvSpPr>
            <p:spPr>
              <a:xfrm>
                <a:off x="909711" y="1372834"/>
                <a:ext cx="10700824"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在策略组合</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m:t>
                        </m:r>
                      </m:sup>
                    </m:sSup>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中，如果每个玩家的策略相对于其他玩家的策略而言都是最佳反应策略，那么策略组合</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m:t>
                        </m:r>
                      </m:sup>
                    </m:sSup>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就是一个</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纳什均衡（</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Nash equilibrium</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）策略</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在有限对手、有限策略情况下，纳什均衡一定存在。</a:t>
                </a:r>
                <a:endParaRPr lang="en-US" altLang="zh-CN" sz="2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策略组</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1</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𝑁</m:t>
                            </m:r>
                          </m:sub>
                          <m:sup>
                            <m:r>
                              <a:rPr lang="en-US" altLang="zh-CN" sz="2000" i="1">
                                <a:latin typeface="Cambria Math" panose="02040503050406030204" pitchFamily="18" charset="0"/>
                              </a:rPr>
                              <m:t>∗</m:t>
                            </m:r>
                          </m:sup>
                        </m:sSubSup>
                      </m:e>
                    </m:d>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对任意玩家</a:t>
                </a:r>
                <a14:m>
                  <m:oMath xmlns:m="http://schemas.openxmlformats.org/officeDocument/2006/math">
                    <m:r>
                      <a:rPr lang="en-US" altLang="zh-CN" sz="2000" i="1">
                        <a:latin typeface="Cambria Math" panose="02040503050406030204" pitchFamily="18" charset="0"/>
                      </a:rPr>
                      <m:t>𝑖</m:t>
                    </m:r>
                    <m:r>
                      <a:rPr lang="en-US" altLang="zh-CN" sz="2000" i="1">
                        <a:latin typeface="Cambria Math" panose="02040503050406030204" pitchFamily="18" charset="0"/>
                      </a:rPr>
                      <m:t>=1,..,</m:t>
                    </m:r>
                    <m:r>
                      <a:rPr lang="en-US" altLang="zh-CN" sz="2000" i="1">
                        <a:latin typeface="Cambria Math" panose="02040503050406030204" pitchFamily="18" charset="0"/>
                      </a:rPr>
                      <m:t>𝑁</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，满足如下条件：</a:t>
                </a:r>
                <a:endParaRPr lang="en-US" altLang="zh-CN" sz="2000" i="1"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sub>
                      </m:sSub>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m:t>
                      </m:r>
                      <m:func>
                        <m:funcPr>
                          <m:ctrlPr>
                            <a:rPr lang="zh-CN" altLang="zh-CN" sz="2000" i="1">
                              <a:latin typeface="Cambria Math" panose="02040503050406030204" pitchFamily="18" charset="0"/>
                            </a:rPr>
                          </m:ctrlPr>
                        </m:funcPr>
                        <m:fName>
                          <m:limLow>
                            <m:limLowPr>
                              <m:ctrlPr>
                                <a:rPr lang="zh-CN" altLang="zh-CN" sz="2000" i="1">
                                  <a:latin typeface="Cambria Math" panose="02040503050406030204" pitchFamily="18" charset="0"/>
                                </a:rPr>
                              </m:ctrlPr>
                            </m:limLowPr>
                            <m:e>
                              <m:r>
                                <m:rPr>
                                  <m:sty m:val="p"/>
                                </m:rPr>
                                <a:rPr lang="en-US" altLang="zh-CN" sz="2000">
                                  <a:latin typeface="Cambria Math" panose="02040503050406030204" pitchFamily="18" charset="0"/>
                                </a:rPr>
                                <m:t>max</m:t>
                              </m:r>
                            </m:e>
                            <m:lim>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Σ</m:t>
                                  </m:r>
                                </m:e>
                                <m:sub>
                                  <m:r>
                                    <a:rPr lang="en-US" altLang="zh-CN" sz="2000" i="1">
                                      <a:latin typeface="Cambria Math" panose="02040503050406030204" pitchFamily="18" charset="0"/>
                                    </a:rPr>
                                    <m:t>𝑖</m:t>
                                  </m:r>
                                </m:sub>
                              </m:sSub>
                            </m:lim>
                          </m:limLow>
                        </m:fNa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1</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𝑁</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e>
                      </m:func>
                    </m:oMath>
                  </m:oMathPara>
                </a14:m>
                <a:endParaRPr lang="zh-CN"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在博弈策略求解的过程中，希望求解得到每个玩家最优反应策略，若所有玩家都是理性的，则算法求解最优反应策略就是一个纳什均衡。考虑到计算资源有限这一前提，难以通过遍历博弈中所有策略组合来找到一个最优反应策略，因此需要找到一种能快速发现近似纳什均衡的方法。</a:t>
                </a:r>
              </a:p>
              <a:p>
                <a:pPr>
                  <a:lnSpc>
                    <a:spcPct val="100000"/>
                  </a:lnSpc>
                </a:pPr>
                <a:endParaRPr lang="en-US" altLang="zh-CN" sz="1800" b="1"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00000"/>
                  </a:lnSpc>
                  <a:buNone/>
                </a:pPr>
                <a:endParaRPr lang="en-US" altLang="zh-CN" sz="16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8" name="内容占位符 4">
                <a:extLst>
                  <a:ext uri="{FF2B5EF4-FFF2-40B4-BE49-F238E27FC236}">
                    <a16:creationId xmlns:a16="http://schemas.microsoft.com/office/drawing/2014/main" id="{F59FFA24-62EA-4A88-BF88-CD2A9DAD2693}"/>
                  </a:ext>
                </a:extLst>
              </p:cNvPr>
              <p:cNvSpPr txBox="1">
                <a:spLocks noRot="1" noChangeAspect="1" noMove="1" noResize="1" noEditPoints="1" noAdjustHandles="1" noChangeArrowheads="1" noChangeShapeType="1" noTextEdit="1"/>
              </p:cNvSpPr>
              <p:nvPr/>
            </p:nvSpPr>
            <p:spPr>
              <a:xfrm>
                <a:off x="909711" y="1372834"/>
                <a:ext cx="10700824" cy="4351339"/>
              </a:xfrm>
              <a:prstGeom prst="rect">
                <a:avLst/>
              </a:prstGeom>
              <a:blipFill>
                <a:blip r:embed="rId3"/>
                <a:stretch>
                  <a:fillRect l="-513" r="-513" b="-21429"/>
                </a:stretch>
              </a:blipFill>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973B9593-7D86-4BDA-8416-77FE26E63B1A}"/>
              </a:ext>
            </a:extLst>
          </p:cNvPr>
          <p:cNvSpPr/>
          <p:nvPr/>
        </p:nvSpPr>
        <p:spPr>
          <a:xfrm>
            <a:off x="2005174" y="3152117"/>
            <a:ext cx="8322327" cy="1481621"/>
          </a:xfrm>
          <a:prstGeom prst="roundRect">
            <a:avLst/>
          </a:prstGeom>
          <a:solidFill>
            <a:schemeClr val="accent6">
              <a:lumMod val="60000"/>
              <a:lumOff val="4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6377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sp>
        <p:nvSpPr>
          <p:cNvPr id="10" name="矩形 9">
            <a:extLst>
              <a:ext uri="{FF2B5EF4-FFF2-40B4-BE49-F238E27FC236}">
                <a16:creationId xmlns:a16="http://schemas.microsoft.com/office/drawing/2014/main" id="{C0525534-B8C3-498D-8996-62F7AADCD6D9}"/>
              </a:ext>
            </a:extLst>
          </p:cNvPr>
          <p:cNvSpPr/>
          <p:nvPr/>
        </p:nvSpPr>
        <p:spPr>
          <a:xfrm>
            <a:off x="1712466" y="1706305"/>
            <a:ext cx="8623025" cy="465961"/>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遗憾最小化算法是一种根据以往博弈过程中所得遗憾程度来选择未来行为的方法。</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30CEF8F0-7E4A-460C-A5D2-43C02B029E1B}"/>
                  </a:ext>
                </a:extLst>
              </p:cNvPr>
              <p:cNvSpPr/>
              <p:nvPr/>
            </p:nvSpPr>
            <p:spPr>
              <a:xfrm>
                <a:off x="1885848" y="2430294"/>
                <a:ext cx="8420304" cy="3315908"/>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在过去</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轮中采取策略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的累加遗憾值定义如下：</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sup>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𝑡</m:t>
                                  </m:r>
                                </m:sup>
                              </m:sSubSup>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𝜎</m:t>
                                  </m:r>
                                </m:e>
                                <m:sup>
                                  <m:r>
                                    <a:rPr lang="en-US" altLang="zh-CN"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𝑡</m:t>
                                  </m:r>
                                </m:sup>
                              </m:sSup>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r">
                  <a:lnSpc>
                    <a:spcPct val="150000"/>
                  </a:lnSpc>
                  <a:spcAft>
                    <a:spcPts val="0"/>
                  </a:spcAft>
                </a:pP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p>
                    </m:sSub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分别表示第</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轮中所有玩家的策略组合和除了玩家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以外的策略组合。简单地说，累加遗憾值代表着在过去</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轮中，玩家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在每一轮中选择策略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所得收益与采取其他策略所得收益之差的累加。</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11" name="矩形 10">
                <a:extLst>
                  <a:ext uri="{FF2B5EF4-FFF2-40B4-BE49-F238E27FC236}">
                    <a16:creationId xmlns:a16="http://schemas.microsoft.com/office/drawing/2014/main" id="{30CEF8F0-7E4A-460C-A5D2-43C02B029E1B}"/>
                  </a:ext>
                </a:extLst>
              </p:cNvPr>
              <p:cNvSpPr>
                <a:spLocks noRot="1" noChangeAspect="1" noMove="1" noResize="1" noEditPoints="1" noAdjustHandles="1" noChangeArrowheads="1" noChangeShapeType="1" noTextEdit="1"/>
              </p:cNvSpPr>
              <p:nvPr/>
            </p:nvSpPr>
            <p:spPr>
              <a:xfrm>
                <a:off x="1885848" y="2430294"/>
                <a:ext cx="8420304" cy="3315908"/>
              </a:xfrm>
              <a:prstGeom prst="rect">
                <a:avLst/>
              </a:prstGeom>
              <a:blipFill>
                <a:blip r:embed="rId3"/>
                <a:stretch>
                  <a:fillRect l="-579" r="-3256" b="-2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6960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53D00CC-4AAE-45AD-A7FC-6AB72E0C730C}"/>
                  </a:ext>
                </a:extLst>
              </p:cNvPr>
              <p:cNvSpPr/>
              <p:nvPr/>
            </p:nvSpPr>
            <p:spPr>
              <a:xfrm>
                <a:off x="2173090" y="1893566"/>
                <a:ext cx="7809073" cy="3223703"/>
              </a:xfrm>
              <a:prstGeom prst="rect">
                <a:avLst/>
              </a:prstGeom>
            </p:spPr>
            <p:txBody>
              <a:bodyPr wrap="square">
                <a:spAutoFit/>
              </a:bodyPr>
              <a:lstStyle/>
              <a:p>
                <a:pPr indent="266700" algn="just">
                  <a:lnSpc>
                    <a:spcPct val="20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在得到玩家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的所有可选策略的遗憾值后，可以根据遗憾值的大小来选择后续第</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轮博弈的策略，这种选择方式被称为</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遗憾匹配</a:t>
                </a:r>
                <a:r>
                  <a:rPr lang="en-US" altLang="zh-CN"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[Greenwald 2006]</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。当然，通常遗憾值为负数的策略被认为不能提升下一时刻收益，所以如下定义有效遗憾值：</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200000"/>
                  </a:lnSpc>
                  <a:spcAft>
                    <a:spcPts val="0"/>
                  </a:spcAft>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max</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),0</m:t>
                          </m:r>
                        </m:e>
                      </m:d>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453D00CC-4AAE-45AD-A7FC-6AB72E0C730C}"/>
                  </a:ext>
                </a:extLst>
              </p:cNvPr>
              <p:cNvSpPr>
                <a:spLocks noRot="1" noChangeAspect="1" noMove="1" noResize="1" noEditPoints="1" noAdjustHandles="1" noChangeArrowheads="1" noChangeShapeType="1" noTextEdit="1"/>
              </p:cNvSpPr>
              <p:nvPr/>
            </p:nvSpPr>
            <p:spPr>
              <a:xfrm>
                <a:off x="2173090" y="1893566"/>
                <a:ext cx="7809073" cy="3223703"/>
              </a:xfrm>
              <a:prstGeom prst="rect">
                <a:avLst/>
              </a:prstGeom>
              <a:blipFill>
                <a:blip r:embed="rId3"/>
                <a:stretch>
                  <a:fillRect l="-625" r="-35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2665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335558" y="3439840"/>
            <a:ext cx="3570208" cy="769441"/>
          </a:xfrm>
          <a:prstGeom prst="rect">
            <a:avLst/>
          </a:prstGeom>
        </p:spPr>
        <p:txBody>
          <a:bodyPr wrap="none">
            <a:spAutoFit/>
          </a:bodyPr>
          <a:lstStyle/>
          <a:p>
            <a:pPr algn="ctr"/>
            <a:r>
              <a:rPr lang="zh-CN" altLang="en-US" sz="44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人工智能博弈</a:t>
            </a:r>
            <a:endParaRPr lang="zh-CN" altLang="zh-CN"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311170" y="2445722"/>
            <a:ext cx="1569661"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a:t>
              </a:r>
              <a:r>
                <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rPr>
                <a:t>有效遗憾值</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458F6D7-6F5D-48EF-840B-90DBE27DBE40}"/>
                  </a:ext>
                </a:extLst>
              </p:cNvPr>
              <p:cNvSpPr txBox="1"/>
              <p:nvPr/>
            </p:nvSpPr>
            <p:spPr>
              <a:xfrm>
                <a:off x="1222519" y="1551156"/>
                <a:ext cx="8866915" cy="485710"/>
              </a:xfrm>
              <a:prstGeom prst="rect">
                <a:avLst/>
              </a:prstGeom>
              <a:noFill/>
            </p:spPr>
            <p:txBody>
              <a:bodyPr wrap="square">
                <a:spAutoFit/>
              </a:bodyPr>
              <a:lstStyle/>
              <a:p>
                <a:pPr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利用有效遗憾值的遗憾匹配可得到玩家</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轮后第</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轮选择策略</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为：</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B458F6D7-6F5D-48EF-840B-90DBE27DBE40}"/>
                  </a:ext>
                </a:extLst>
              </p:cNvPr>
              <p:cNvSpPr txBox="1">
                <a:spLocks noRot="1" noChangeAspect="1" noMove="1" noResize="1" noEditPoints="1" noAdjustHandles="1" noChangeArrowheads="1" noChangeShapeType="1" noTextEdit="1"/>
              </p:cNvSpPr>
              <p:nvPr/>
            </p:nvSpPr>
            <p:spPr>
              <a:xfrm>
                <a:off x="1222519" y="1551156"/>
                <a:ext cx="8866915" cy="485710"/>
              </a:xfrm>
              <a:prstGeom prst="rect">
                <a:avLst/>
              </a:prstGeom>
              <a:blipFill>
                <a:blip r:embed="rId3"/>
                <a:stretch>
                  <a:fillRect l="-619" r="-3164"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DA45820-FA42-4E86-9D9E-0A13C39FD1BC}"/>
                  </a:ext>
                </a:extLst>
              </p:cNvPr>
              <p:cNvSpPr txBox="1"/>
              <p:nvPr/>
            </p:nvSpPr>
            <p:spPr>
              <a:xfrm>
                <a:off x="1021335" y="2290775"/>
                <a:ext cx="8255358" cy="1663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num>
                                  <m:den>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den>
                                </m:f>
                              </m:e>
                              <m:e>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if</m:t>
                                </m:r>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&gt;0</m:t>
                                </m:r>
                              </m:e>
                            </m:mr>
                            <m:m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en>
                                </m:f>
                              </m:e>
                              <m:e>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r>
                                  <m:rPr>
                                    <m:nor/>
                                  </m:rPr>
                                  <a:rPr lang="en-US" altLang="zh-CN" sz="1800" kern="100">
                                    <a:effectLst/>
                                    <a:latin typeface="Times New Roman" panose="02020603050405020304" pitchFamily="18" charset="0"/>
                                    <a:ea typeface="华文楷体" panose="02010600040101010101" pitchFamily="2" charset="-122"/>
                                    <a:cs typeface="Times New Roman" panose="02020603050405020304" pitchFamily="18" charset="0"/>
                                  </a:rPr>
                                  <m:t>otherwise</m:t>
                                </m:r>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e>
                            </m:mr>
                          </m:m>
                        </m:e>
                      </m:d>
                    </m:oMath>
                  </m:oMathPara>
                </a14:m>
                <a:endParaRPr lang="zh-CN" altLang="en-US" dirty="0"/>
              </a:p>
            </p:txBody>
          </p:sp>
        </mc:Choice>
        <mc:Fallback xmlns="">
          <p:sp>
            <p:nvSpPr>
              <p:cNvPr id="10" name="文本框 9">
                <a:extLst>
                  <a:ext uri="{FF2B5EF4-FFF2-40B4-BE49-F238E27FC236}">
                    <a16:creationId xmlns:a16="http://schemas.microsoft.com/office/drawing/2014/main" id="{CDA45820-FA42-4E86-9D9E-0A13C39FD1BC}"/>
                  </a:ext>
                </a:extLst>
              </p:cNvPr>
              <p:cNvSpPr txBox="1">
                <a:spLocks noRot="1" noChangeAspect="1" noMove="1" noResize="1" noEditPoints="1" noAdjustHandles="1" noChangeArrowheads="1" noChangeShapeType="1" noTextEdit="1"/>
              </p:cNvSpPr>
              <p:nvPr/>
            </p:nvSpPr>
            <p:spPr>
              <a:xfrm>
                <a:off x="1021335" y="2290775"/>
                <a:ext cx="8255358" cy="166301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95E49C3-187A-4BD8-8A56-7136F9A69442}"/>
                  </a:ext>
                </a:extLst>
              </p:cNvPr>
              <p:cNvSpPr/>
              <p:nvPr/>
            </p:nvSpPr>
            <p:spPr>
              <a:xfrm>
                <a:off x="1222519" y="4461612"/>
                <a:ext cx="8825248" cy="1770869"/>
              </a:xfrm>
              <a:prstGeom prst="rect">
                <a:avLst/>
              </a:prstGeom>
            </p:spPr>
            <p:txBody>
              <a:bodyPr wrap="square">
                <a:spAutoFit/>
              </a:bodyPr>
              <a:lstStyle/>
              <a:p>
                <a:pPr indent="266700" algn="just">
                  <a:spcAft>
                    <a:spcPts val="0"/>
                  </a:spcAft>
                </a:pP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表示玩家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所有策略的总数。显然，如果在过往</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轮中策略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所带来的遗憾值大、其他策略</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所带来的遗憾值小，则在第</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轮选择策略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的概率值</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就大。也就是说，带来越大遗憾值的策略具有更高的价值，因此其在后续被选择的概率就应该越大。如果没有一个能够提升前</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轮收益的策略，则在后续轮次中随机选择一种策略。依照一定的概率选择行动是为了防止对手发现自己所采取的策略（如采取遗憾值最大的策略）。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995E49C3-187A-4BD8-8A56-7136F9A69442}"/>
                  </a:ext>
                </a:extLst>
              </p:cNvPr>
              <p:cNvSpPr>
                <a:spLocks noRot="1" noChangeAspect="1" noMove="1" noResize="1" noEditPoints="1" noAdjustHandles="1" noChangeArrowheads="1" noChangeShapeType="1" noTextEdit="1"/>
              </p:cNvSpPr>
              <p:nvPr/>
            </p:nvSpPr>
            <p:spPr>
              <a:xfrm>
                <a:off x="1222519" y="4461612"/>
                <a:ext cx="8825248" cy="1770869"/>
              </a:xfrm>
              <a:prstGeom prst="rect">
                <a:avLst/>
              </a:prstGeom>
              <a:blipFill>
                <a:blip r:embed="rId5"/>
                <a:stretch>
                  <a:fillRect l="-622" t="-1724" r="-622" b="-51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707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000" kern="100" dirty="0">
                  <a:latin typeface="Times New Roman" panose="02020603050405020304" pitchFamily="18" charset="0"/>
                  <a:ea typeface="华文楷体" panose="02010600040101010101" pitchFamily="2" charset="-122"/>
                  <a:cs typeface="Times New Roman" panose="02020603050405020304" pitchFamily="18" charset="0"/>
                </a:rPr>
                <a:t>石头</a:t>
              </a: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kern="100"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kern="100" dirty="0">
                  <a:latin typeface="Times New Roman" panose="02020603050405020304" pitchFamily="18" charset="0"/>
                  <a:ea typeface="华文楷体" panose="02010600040101010101" pitchFamily="2" charset="-122"/>
                  <a:cs typeface="Times New Roman" panose="02020603050405020304" pitchFamily="18" charset="0"/>
                </a:rPr>
                <a:t>布例子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内容占位符 4">
                <a:extLst>
                  <a:ext uri="{FF2B5EF4-FFF2-40B4-BE49-F238E27FC236}">
                    <a16:creationId xmlns:a16="http://schemas.microsoft.com/office/drawing/2014/main" id="{04A87C5B-CD01-442F-9465-20CA30884776}"/>
                  </a:ext>
                </a:extLst>
              </p:cNvPr>
              <p:cNvSpPr txBox="1">
                <a:spLocks/>
              </p:cNvSpPr>
              <p:nvPr/>
            </p:nvSpPr>
            <p:spPr>
              <a:xfrm>
                <a:off x="211016" y="1668379"/>
                <a:ext cx="694475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假设两个玩家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进行石头</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布（</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Rock-Paper-Scissors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RPS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）的游戏，获胜玩家收益为</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分，失败玩家收益为</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分，平局则两个玩家收益均为零分</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第一局时，若玩家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出石头（</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出布（</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），则此时玩家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的收益</a:t>
                </a:r>
                <a14:m>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𝐴</m:t>
                        </m:r>
                      </m:sub>
                    </m:sSub>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𝑅</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d>
                    <m:r>
                      <a:rPr lang="en-US" altLang="zh-CN" sz="1600" b="0" i="1" smtClean="0">
                        <a:latin typeface="Cambria Math" panose="02040503050406030204" pitchFamily="18" charset="0"/>
                      </a:rPr>
                      <m:t>=−1</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的收益为</a:t>
                </a:r>
                <a14:m>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𝐵</m:t>
                        </m:r>
                      </m:sub>
                    </m:sSub>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𝑅</m:t>
                        </m:r>
                      </m:e>
                    </m:d>
                    <m:r>
                      <a:rPr lang="en-US" altLang="zh-CN" sz="1600" b="0" i="1" smtClean="0">
                        <a:latin typeface="Cambria Math" panose="02040503050406030204" pitchFamily="18" charset="0"/>
                      </a:rPr>
                      <m:t>=1</m:t>
                    </m:r>
                  </m:oMath>
                </a14:m>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对于玩家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来说，在玩家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出布（</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）这个策略情况下，如果玩家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选择出布（</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）或者剪刀（</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），则玩家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对应的收益值</a:t>
                </a:r>
                <a14:m>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𝐴</m:t>
                        </m:r>
                      </m:sub>
                    </m:sSub>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d>
                    <m:r>
                      <a:rPr lang="en-US" altLang="zh-CN" sz="1600" b="0" i="1" smtClean="0">
                        <a:latin typeface="Cambria Math" panose="02040503050406030204" pitchFamily="18" charset="0"/>
                      </a:rPr>
                      <m:t>=0</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或者</a:t>
                </a:r>
                <a14:m>
                  <m:oMath xmlns:m="http://schemas.openxmlformats.org/officeDocument/2006/math">
                    <m:sSub>
                      <m:sSubPr>
                        <m:ctrlPr>
                          <a:rPr lang="en-US" altLang="zh-CN" sz="1600" i="1">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𝐴</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𝑆</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d>
                    <m:r>
                      <a:rPr lang="en-US" altLang="zh-CN" sz="1600" b="0" i="1" smtClean="0">
                        <a:latin typeface="Cambria Math" panose="02040503050406030204" pitchFamily="18" charset="0"/>
                      </a:rPr>
                      <m:t>=1</m:t>
                    </m:r>
                  </m:oMath>
                </a14:m>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所以第一局之后，玩家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没有出布的遗憾值为</a:t>
                </a:r>
                <a14:m>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𝐴</m:t>
                        </m:r>
                      </m:sub>
                    </m:sSub>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d>
                    <m:r>
                      <a:rPr lang="en-US" altLang="zh-CN" sz="1600" b="0" i="1" smtClean="0">
                        <a:latin typeface="Cambria Math" panose="02040503050406030204" pitchFamily="18" charset="0"/>
                      </a:rPr>
                      <m:t>−</m:t>
                    </m:r>
                    <m:sSub>
                      <m:sSubPr>
                        <m:ctrlPr>
                          <a:rPr lang="en-US" altLang="zh-CN" sz="1600" i="1" smtClean="0">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𝐴</m:t>
                        </m:r>
                      </m:sub>
                    </m:sSub>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𝑅</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d>
                    <m:r>
                      <a:rPr lang="en-US" altLang="zh-CN" sz="1600" b="0" i="1" smtClean="0">
                        <a:latin typeface="Cambria Math" panose="02040503050406030204" pitchFamily="18" charset="0"/>
                      </a:rPr>
                      <m:t>=0−</m:t>
                    </m:r>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=1</m:t>
                    </m:r>
                    <m:r>
                      <a:rPr lang="zh-CN" altLang="en-US" sz="1600" b="0" i="1" smtClean="0">
                        <a:latin typeface="Cambria Math" panose="02040503050406030204" pitchFamily="18" charset="0"/>
                      </a:rPr>
                      <m:t>，</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没有出剪刀的遗憾值为</a:t>
                </a:r>
                <a14:m>
                  <m:oMath xmlns:m="http://schemas.openxmlformats.org/officeDocument/2006/math">
                    <m:sSub>
                      <m:sSubPr>
                        <m:ctrlPr>
                          <a:rPr lang="en-US" altLang="zh-CN" sz="1600" i="1">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𝐴</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𝑆</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d>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𝐴</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𝑅</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d>
                    <m:r>
                      <a:rPr lang="en-US" altLang="zh-CN" sz="1600" b="0" i="1" smtClean="0">
                        <a:latin typeface="Cambria Math" panose="02040503050406030204" pitchFamily="18" charset="0"/>
                      </a:rPr>
                      <m:t>=1−</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=2</m:t>
                    </m:r>
                  </m:oMath>
                </a14:m>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想要的策略</a:t>
                </a:r>
                <a:r>
                  <a:rPr lang="en-US" altLang="zh-CN" sz="16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当前策略</a:t>
                </a:r>
                <a:endParaRPr lang="en-US" altLang="zh-CN" sz="16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所以在第二局中，玩家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选择石头、剪刀和布这三个策略的概率分别为</a:t>
                </a:r>
                <a14:m>
                  <m:oMath xmlns:m="http://schemas.openxmlformats.org/officeDocument/2006/math">
                    <m:r>
                      <a:rPr lang="en-US" altLang="zh-CN" sz="1600" b="0" i="1" smtClean="0">
                        <a:latin typeface="Cambria Math" panose="02040503050406030204" pitchFamily="18" charset="0"/>
                      </a:rPr>
                      <m:t>0</m:t>
                    </m:r>
                    <m:r>
                      <a:rPr lang="zh-CN" altLang="en-US" sz="1600" b="0" i="1" smtClean="0">
                        <a:latin typeface="Cambria Math" panose="02040503050406030204" pitchFamily="18" charset="0"/>
                      </a:rPr>
                      <m:t>、</m:t>
                    </m:r>
                    <m:r>
                      <a:rPr lang="en-US" altLang="zh-CN" sz="1600" b="0" i="1" smtClean="0">
                        <a:latin typeface="Cambria Math" panose="02040503050406030204" pitchFamily="18" charset="0"/>
                      </a:rPr>
                      <m:t>2/3</m:t>
                    </m:r>
                    <m:r>
                      <a:rPr lang="zh-CN" altLang="en-US" sz="1600" b="0" i="1" smtClean="0">
                        <a:latin typeface="Cambria Math" panose="02040503050406030204" pitchFamily="18" charset="0"/>
                      </a:rPr>
                      <m:t>、</m:t>
                    </m:r>
                    <m:r>
                      <a:rPr lang="en-US" altLang="zh-CN" sz="1600" b="0" i="1" smtClean="0">
                        <a:latin typeface="Cambria Math" panose="02040503050406030204" pitchFamily="18" charset="0"/>
                      </a:rPr>
                      <m:t>1/3</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因此，玩家</a:t>
                </a:r>
                <a:r>
                  <a:rPr lang="en-US" altLang="zh-CN" sz="16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趋向于在第二局中选择出剪刀这个策略</a:t>
                </a:r>
                <a:endParaRPr lang="en-US" altLang="zh-CN" sz="16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12" name="内容占位符 4">
                <a:extLst>
                  <a:ext uri="{FF2B5EF4-FFF2-40B4-BE49-F238E27FC236}">
                    <a16:creationId xmlns:a16="http://schemas.microsoft.com/office/drawing/2014/main" id="{04A87C5B-CD01-442F-9465-20CA30884776}"/>
                  </a:ext>
                </a:extLst>
              </p:cNvPr>
              <p:cNvSpPr txBox="1">
                <a:spLocks noRot="1" noChangeAspect="1" noMove="1" noResize="1" noEditPoints="1" noAdjustHandles="1" noChangeArrowheads="1" noChangeShapeType="1" noTextEdit="1"/>
              </p:cNvSpPr>
              <p:nvPr/>
            </p:nvSpPr>
            <p:spPr>
              <a:xfrm>
                <a:off x="211016" y="1668379"/>
                <a:ext cx="6944750" cy="4351339"/>
              </a:xfrm>
              <a:prstGeom prst="rect">
                <a:avLst/>
              </a:prstGeom>
              <a:blipFill>
                <a:blip r:embed="rId3"/>
                <a:stretch>
                  <a:fillRect l="-351" r="-2546" b="-1584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AF64F22D-A038-400F-91B9-8DCB591F001D}"/>
              </a:ext>
            </a:extLst>
          </p:cNvPr>
          <p:cNvPicPr>
            <a:picLocks noChangeAspect="1"/>
          </p:cNvPicPr>
          <p:nvPr/>
        </p:nvPicPr>
        <p:blipFill>
          <a:blip r:embed="rId4"/>
          <a:stretch>
            <a:fillRect/>
          </a:stretch>
        </p:blipFill>
        <p:spPr>
          <a:xfrm>
            <a:off x="7258717" y="3429000"/>
            <a:ext cx="4483330" cy="181356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4EB1DBA-F0EA-4604-921B-C501EFCAEADE}"/>
                  </a:ext>
                </a:extLst>
              </p:cNvPr>
              <p:cNvSpPr/>
              <p:nvPr/>
            </p:nvSpPr>
            <p:spPr>
              <a:xfrm>
                <a:off x="7464957" y="2995789"/>
                <a:ext cx="4464748" cy="338554"/>
              </a:xfrm>
              <a:prstGeom prst="rect">
                <a:avLst/>
              </a:prstGeom>
            </p:spPr>
            <p:txBody>
              <a:bodyPr wrap="none">
                <a:spAutoFit/>
              </a:bodyPr>
              <a:lstStyle/>
              <a:p>
                <a:pPr indent="266700" algn="ctr">
                  <a:spcAft>
                    <a:spcPts val="0"/>
                  </a:spcAft>
                </a:pPr>
                <a:r>
                  <a:rPr lang="zh-CN" altLang="en-US" sz="1600" kern="100" dirty="0">
                    <a:latin typeface="Times New Roman" panose="02020603050405020304" pitchFamily="18" charset="0"/>
                    <a:ea typeface="楷体_GB2312"/>
                    <a:cs typeface="Times New Roman" panose="02020603050405020304" pitchFamily="18" charset="0"/>
                  </a:rPr>
                  <a:t>表</a:t>
                </a:r>
                <a:r>
                  <a:rPr lang="en-US" altLang="zh-CN" sz="1600" kern="100" dirty="0">
                    <a:latin typeface="Times New Roman" panose="02020603050405020304" pitchFamily="18" charset="0"/>
                    <a:ea typeface="楷体_GB2312"/>
                    <a:cs typeface="Times New Roman" panose="02020603050405020304" pitchFamily="18" charset="0"/>
                  </a:rPr>
                  <a:t>7.6 </a:t>
                </a:r>
                <a:r>
                  <a:rPr lang="zh-CN" altLang="zh-CN" sz="1600" kern="100" dirty="0">
                    <a:latin typeface="Times New Roman" panose="02020603050405020304" pitchFamily="18" charset="0"/>
                    <a:ea typeface="楷体_GB2312"/>
                    <a:cs typeface="Times New Roman" panose="02020603050405020304" pitchFamily="18" charset="0"/>
                  </a:rPr>
                  <a:t>石头</a:t>
                </a:r>
                <a:r>
                  <a:rPr lang="en-US" altLang="zh-CN" sz="1600" kern="100" dirty="0">
                    <a:latin typeface="Times New Roman" panose="02020603050405020304" pitchFamily="18" charset="0"/>
                    <a:ea typeface="楷体_GB2312"/>
                    <a:cs typeface="Times New Roman" panose="02020603050405020304" pitchFamily="18" charset="0"/>
                  </a:rPr>
                  <a:t>-</a:t>
                </a:r>
                <a:r>
                  <a:rPr lang="zh-CN" altLang="zh-CN" sz="1600" kern="100" dirty="0">
                    <a:latin typeface="Times New Roman" panose="02020603050405020304" pitchFamily="18" charset="0"/>
                    <a:ea typeface="楷体_GB2312"/>
                    <a:cs typeface="Times New Roman" panose="02020603050405020304" pitchFamily="18" charset="0"/>
                  </a:rPr>
                  <a:t>剪刀</a:t>
                </a:r>
                <a:r>
                  <a:rPr lang="en-US" altLang="zh-CN" sz="1600" kern="100" dirty="0">
                    <a:latin typeface="Times New Roman" panose="02020603050405020304" pitchFamily="18" charset="0"/>
                    <a:ea typeface="楷体_GB2312"/>
                    <a:cs typeface="Times New Roman" panose="02020603050405020304" pitchFamily="18" charset="0"/>
                  </a:rPr>
                  <a:t>-</a:t>
                </a:r>
                <a:r>
                  <a:rPr lang="zh-CN" altLang="zh-CN" sz="1600" kern="100" dirty="0">
                    <a:latin typeface="Times New Roman" panose="02020603050405020304" pitchFamily="18" charset="0"/>
                    <a:ea typeface="楷体_GB2312"/>
                    <a:cs typeface="Times New Roman" panose="02020603050405020304" pitchFamily="18" charset="0"/>
                  </a:rPr>
                  <a:t>布游戏的局势及收益</a:t>
                </a:r>
                <a14:m>
                  <m:oMath xmlns:m="http://schemas.openxmlformats.org/officeDocument/2006/math">
                    <m:r>
                      <a:rPr lang="en-US" altLang="zh-CN" sz="1600" b="0" kern="100">
                        <a:latin typeface="Cambria Math" panose="02040503050406030204" pitchFamily="18" charset="0"/>
                        <a:ea typeface="楷体_GB231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kern="100">
                            <a:latin typeface="Cambria Math" panose="02040503050406030204" pitchFamily="18" charset="0"/>
                            <a:ea typeface="楷体_GB2312"/>
                            <a:cs typeface="Times New Roman" panose="02020603050405020304" pitchFamily="18" charset="0"/>
                          </a:rPr>
                          <m:t>𝑢</m:t>
                        </m:r>
                      </m:e>
                      <m:sub>
                        <m:r>
                          <a:rPr lang="en-US" altLang="zh-CN" sz="1600" b="0" i="1" kern="100">
                            <a:latin typeface="Cambria Math" panose="02040503050406030204" pitchFamily="18" charset="0"/>
                            <a:ea typeface="楷体_GB2312"/>
                            <a:cs typeface="Times New Roman" panose="02020603050405020304" pitchFamily="18" charset="0"/>
                          </a:rPr>
                          <m:t>𝐴</m:t>
                        </m:r>
                      </m:sub>
                    </m:sSub>
                    <m:r>
                      <a:rPr lang="en-US" altLang="zh-CN" sz="1600" b="0" i="1" kern="100">
                        <a:latin typeface="Cambria Math" panose="02040503050406030204" pitchFamily="18" charset="0"/>
                        <a:ea typeface="楷体_GB231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kern="100">
                            <a:latin typeface="Cambria Math" panose="02040503050406030204" pitchFamily="18" charset="0"/>
                            <a:ea typeface="楷体_GB2312"/>
                            <a:cs typeface="Times New Roman" panose="02020603050405020304" pitchFamily="18" charset="0"/>
                          </a:rPr>
                          <m:t>𝑢</m:t>
                        </m:r>
                      </m:e>
                      <m:sub>
                        <m:r>
                          <a:rPr lang="en-US" altLang="zh-CN" sz="1600" b="0" i="1" kern="100">
                            <a:latin typeface="Cambria Math" panose="02040503050406030204" pitchFamily="18" charset="0"/>
                            <a:ea typeface="楷体_GB2312"/>
                            <a:cs typeface="Times New Roman" panose="02020603050405020304" pitchFamily="18" charset="0"/>
                          </a:rPr>
                          <m:t>𝐵</m:t>
                        </m:r>
                      </m:sub>
                    </m:sSub>
                    <m:r>
                      <a:rPr lang="en-US" altLang="zh-CN" sz="1600" b="0" kern="100">
                        <a:latin typeface="Cambria Math" panose="02040503050406030204" pitchFamily="18" charset="0"/>
                        <a:ea typeface="楷体_GB231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24EB1DBA-F0EA-4604-921B-C501EFCAEADE}"/>
                  </a:ext>
                </a:extLst>
              </p:cNvPr>
              <p:cNvSpPr>
                <a:spLocks noRot="1" noChangeAspect="1" noMove="1" noResize="1" noEditPoints="1" noAdjustHandles="1" noChangeArrowheads="1" noChangeShapeType="1" noTextEdit="1"/>
              </p:cNvSpPr>
              <p:nvPr/>
            </p:nvSpPr>
            <p:spPr>
              <a:xfrm>
                <a:off x="7464957" y="2995789"/>
                <a:ext cx="4464748" cy="338554"/>
              </a:xfrm>
              <a:prstGeom prst="rect">
                <a:avLst/>
              </a:prstGeom>
              <a:blipFill>
                <a:blip r:embed="rId5"/>
                <a:stretch>
                  <a:fillRect t="-7143" b="-19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105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000" kern="100" dirty="0">
                  <a:latin typeface="Times New Roman" panose="02020603050405020304" pitchFamily="18" charset="0"/>
                  <a:ea typeface="华文楷体" panose="02010600040101010101" pitchFamily="2" charset="-122"/>
                  <a:cs typeface="Times New Roman" panose="02020603050405020304" pitchFamily="18" charset="0"/>
                </a:rPr>
                <a:t>石头</a:t>
              </a: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kern="100"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kern="100" dirty="0">
                  <a:latin typeface="Times New Roman" panose="02020603050405020304" pitchFamily="18" charset="0"/>
                  <a:ea typeface="华文楷体" panose="02010600040101010101" pitchFamily="2" charset="-122"/>
                  <a:cs typeface="Times New Roman" panose="02020603050405020304" pitchFamily="18" charset="0"/>
                </a:rPr>
                <a:t>布例子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06C22078-7689-4592-B01D-E10B5F982F56}"/>
                  </a:ext>
                </a:extLst>
              </p:cNvPr>
              <p:cNvSpPr/>
              <p:nvPr/>
            </p:nvSpPr>
            <p:spPr>
              <a:xfrm>
                <a:off x="211015" y="1714333"/>
                <a:ext cx="6897857" cy="5411481"/>
              </a:xfrm>
              <a:prstGeom prst="rect">
                <a:avLst/>
              </a:prstGeom>
            </p:spPr>
            <p:txBody>
              <a:bodyPr wrap="square">
                <a:spAutoFit/>
              </a:bodyPr>
              <a:lstStyle/>
              <a:p>
                <a:pPr indent="266700" algn="just">
                  <a:spcAft>
                    <a:spcPts val="0"/>
                  </a:spcAft>
                </a:pP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同时，从表</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7.2.1</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所给信息可计算得到玩家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在第一局中没有选择</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石头</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这一策略的遗憾值</a:t>
                </a:r>
                <a14:m>
                  <m:oMath xmlns:m="http://schemas.openxmlformats.org/officeDocument/2006/math">
                    <m:sSubSup>
                      <m:sSubSup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Sup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600">
                            <a:latin typeface="Cambria Math" panose="02040503050406030204" pitchFamily="18" charset="0"/>
                            <a:ea typeface="华文楷体" panose="02010600040101010101" pitchFamily="2" charset="-122"/>
                            <a:cs typeface="Times New Roman" panose="02020603050405020304" pitchFamily="18" charset="0"/>
                          </a:rPr>
                          <m:t>1</m:t>
                        </m:r>
                      </m:sup>
                    </m:sSubSup>
                    <m:d>
                      <m:d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m:t>
                        </m:r>
                      </m:e>
                    </m:d>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𝐵</m:t>
                        </m:r>
                      </m:sub>
                    </m:sSub>
                    <m:d>
                      <m:d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m:t>
                        </m:r>
                      </m:e>
                    </m:d>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𝐵</m:t>
                        </m:r>
                      </m:sub>
                    </m:sSub>
                    <m:d>
                      <m:d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𝑃</m:t>
                        </m:r>
                      </m:e>
                    </m:d>
                    <m:r>
                      <a:rPr lang="en-US" altLang="zh-CN" sz="1600">
                        <a:latin typeface="Cambria Math" panose="02040503050406030204" pitchFamily="18" charset="0"/>
                        <a:ea typeface="华文楷体" panose="02010600040101010101" pitchFamily="2" charset="-122"/>
                        <a:cs typeface="Times New Roman" panose="02020603050405020304" pitchFamily="18" charset="0"/>
                      </a:rPr>
                      <m:t>=0−1=−1</m:t>
                    </m:r>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在第一局中没有选择</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这一策略的遗憾值</a:t>
                </a:r>
                <a14:m>
                  <m:oMath xmlns:m="http://schemas.openxmlformats.org/officeDocument/2006/math">
                    <m:sSubSup>
                      <m:sSubSup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Sup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600">
                            <a:latin typeface="Cambria Math" panose="02040503050406030204" pitchFamily="18" charset="0"/>
                            <a:ea typeface="华文楷体" panose="02010600040101010101" pitchFamily="2" charset="-122"/>
                            <a:cs typeface="Times New Roman" panose="02020603050405020304" pitchFamily="18" charset="0"/>
                          </a:rPr>
                          <m:t>1</m:t>
                        </m:r>
                      </m:sup>
                    </m:sSubSup>
                    <m:d>
                      <m:d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𝑆</m:t>
                        </m:r>
                      </m:e>
                    </m:d>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𝐵</m:t>
                        </m:r>
                      </m:sub>
                    </m:sSub>
                    <m:d>
                      <m:d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𝑆</m:t>
                        </m:r>
                      </m:e>
                    </m:d>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𝑃</m:t>
                        </m:r>
                      </m:e>
                    </m:d>
                    <m:r>
                      <a:rPr lang="en-US" altLang="zh-CN" sz="1600">
                        <a:latin typeface="Cambria Math" panose="02040503050406030204" pitchFamily="18" charset="0"/>
                        <a:ea typeface="华文楷体" panose="02010600040101010101" pitchFamily="2" charset="-122"/>
                        <a:cs typeface="Times New Roman" panose="02020603050405020304" pitchFamily="18" charset="0"/>
                      </a:rPr>
                      <m:t>=−1−1=−2</m:t>
                    </m:r>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。对玩家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而言，</a:t>
                </a:r>
                <a14:m>
                  <m:oMath xmlns:m="http://schemas.openxmlformats.org/officeDocument/2006/math">
                    <m:nary>
                      <m:naryPr>
                        <m:chr m:val="∑"/>
                        <m:limLoc m:val="undOvr"/>
                        <m:grow m:val="on"/>
                        <m:supHide m:val="on"/>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naryPr>
                      <m:sub>
                        <m:sSubSup>
                          <m:sSubSup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Sup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1600">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Sup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Sup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600">
                        <a:latin typeface="Cambria Math" panose="02040503050406030204" pitchFamily="18" charset="0"/>
                        <a:ea typeface="华文楷体" panose="02010600040101010101" pitchFamily="2" charset="-122"/>
                        <a:cs typeface="Times New Roman" panose="02020603050405020304" pitchFamily="18" charset="0"/>
                      </a:rPr>
                      <m:t>=−3&lt;0</m:t>
                    </m:r>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，因此下一轮中以</a:t>
                </a:r>
                <a14:m>
                  <m:oMath xmlns:m="http://schemas.openxmlformats.org/officeDocument/2006/math">
                    <m:f>
                      <m:f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1600">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den>
                    </m:f>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a:latin typeface="Cambria Math" panose="02040503050406030204" pitchFamily="18" charset="0"/>
                            <a:ea typeface="华文楷体" panose="02010600040101010101" pitchFamily="2" charset="-122"/>
                            <a:cs typeface="Times New Roman" panose="02020603050405020304" pitchFamily="18" charset="0"/>
                          </a:rPr>
                          <m:t>3</m:t>
                        </m:r>
                      </m:den>
                    </m:f>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的概率从</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石头</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布</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中选择一个策略。</a:t>
                </a:r>
              </a:p>
              <a:p>
                <a:pPr indent="266700" algn="just">
                  <a:spcAft>
                    <a:spcPts val="0"/>
                  </a:spcAft>
                </a:pP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假设玩家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在第二局按照遗憾值最大的策略选择</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随机选择</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石头</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，根据公式</a:t>
                </a:r>
                <a14:m>
                  <m:oMath xmlns:m="http://schemas.openxmlformats.org/officeDocument/2006/math">
                    <m:sSubSup>
                      <m:sSubSup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Sup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600">
                            <a:latin typeface="Cambria Math" panose="02040503050406030204" pitchFamily="18" charset="0"/>
                            <a:ea typeface="华文楷体" panose="02010600040101010101" pitchFamily="2" charset="-122"/>
                            <a:cs typeface="Times New Roman" panose="02020603050405020304" pitchFamily="18" charset="0"/>
                          </a:rPr>
                          <m:t>2</m:t>
                        </m:r>
                      </m:sup>
                    </m:sSubSup>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naryPr>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a:latin typeface="Cambria Math" panose="02040503050406030204" pitchFamily="18" charset="0"/>
                            <a:ea typeface="华文楷体" panose="02010600040101010101" pitchFamily="2" charset="-122"/>
                            <a:cs typeface="Times New Roman" panose="02020603050405020304" pitchFamily="18" charset="0"/>
                          </a:rPr>
                          <m:t>2</m:t>
                        </m:r>
                      </m:sup>
                      <m:e>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Sup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a:latin typeface="Cambria Math" panose="02040503050406030204" pitchFamily="18" charset="0"/>
                                    <a:ea typeface="华文楷体" panose="02010600040101010101" pitchFamily="2" charset="-122"/>
                                    <a:cs typeface="Times New Roman" panose="02020603050405020304" pitchFamily="18" charset="0"/>
                                  </a:rPr>
                                  <m:t>𝑡</m:t>
                                </m:r>
                              </m:sup>
                            </m:sSubSup>
                          </m:e>
                        </m:d>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600">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a:latin typeface="Cambria Math" panose="02040503050406030204" pitchFamily="18" charset="0"/>
                                    <a:ea typeface="华文楷体" panose="02010600040101010101" pitchFamily="2" charset="-122"/>
                                    <a:cs typeface="Times New Roman" panose="02020603050405020304" pitchFamily="18" charset="0"/>
                                  </a:rPr>
                                  <m:t>𝜎</m:t>
                                </m:r>
                              </m:e>
                              <m:sup>
                                <m:r>
                                  <a:rPr lang="en-US" altLang="zh-CN" sz="1600">
                                    <a:latin typeface="Cambria Math" panose="02040503050406030204" pitchFamily="18" charset="0"/>
                                    <a:ea typeface="华文楷体" panose="02010600040101010101" pitchFamily="2" charset="-122"/>
                                    <a:cs typeface="Times New Roman" panose="02020603050405020304" pitchFamily="18" charset="0"/>
                                  </a:rPr>
                                  <m:t>𝑡</m:t>
                                </m:r>
                              </m:sup>
                            </m:sSup>
                          </m:e>
                        </m:d>
                        <m:r>
                          <a:rPr lang="en-US" altLang="zh-CN" sz="1600">
                            <a:latin typeface="Cambria Math" panose="02040503050406030204" pitchFamily="18" charset="0"/>
                            <a:ea typeface="华文楷体" panose="02010600040101010101" pitchFamily="2" charset="-122"/>
                            <a:cs typeface="Times New Roman" panose="02020603050405020304" pitchFamily="18" charset="0"/>
                          </a:rPr>
                          <m:t>)</m:t>
                        </m:r>
                      </m:e>
                    </m:nary>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可计算得到玩家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的累加遗憾值（如表</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7.2.2</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所示）。</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从上表可知，前二局结束后，在第三局时，玩家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石头</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布</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的概率分别为</a:t>
                </a:r>
                <a14:m>
                  <m:oMath xmlns:m="http://schemas.openxmlformats.org/officeDocument/2006/math">
                    <m:f>
                      <m:f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a:latin typeface="Cambria Math" panose="02040503050406030204" pitchFamily="18" charset="0"/>
                            <a:ea typeface="华文楷体" panose="02010600040101010101" pitchFamily="2" charset="-122"/>
                            <a:cs typeface="Times New Roman" panose="02020603050405020304" pitchFamily="18" charset="0"/>
                          </a:rPr>
                          <m:t>6</m:t>
                        </m:r>
                      </m:den>
                    </m:f>
                    <m:r>
                      <a:rPr lang="zh-CN" altLang="zh-CN" sz="16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600">
                            <a:latin typeface="Cambria Math" panose="02040503050406030204" pitchFamily="18" charset="0"/>
                            <a:ea typeface="华文楷体" panose="02010600040101010101" pitchFamily="2" charset="-122"/>
                            <a:cs typeface="Times New Roman" panose="02020603050405020304" pitchFamily="18" charset="0"/>
                          </a:rPr>
                          <m:t>6</m:t>
                        </m:r>
                      </m:den>
                    </m:f>
                    <m:r>
                      <a:rPr lang="zh-CN" altLang="zh-CN" sz="16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a:latin typeface="Cambria Math" panose="02040503050406030204" pitchFamily="18" charset="0"/>
                            <a:ea typeface="华文楷体" panose="02010600040101010101" pitchFamily="2" charset="-122"/>
                            <a:cs typeface="Times New Roman" panose="02020603050405020304" pitchFamily="18" charset="0"/>
                          </a:rPr>
                          <m:t>3</m:t>
                        </m:r>
                      </m:den>
                    </m:f>
                    <m:r>
                      <a:rPr lang="zh-CN" altLang="zh-CN" sz="16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600">
                            <a:latin typeface="Cambria Math" panose="02040503050406030204" pitchFamily="18" charset="0"/>
                            <a:ea typeface="华文楷体" panose="02010600040101010101" pitchFamily="2" charset="-122"/>
                            <a:cs typeface="Times New Roman" panose="02020603050405020304" pitchFamily="18" charset="0"/>
                          </a:rPr>
                          <m:t>6</m:t>
                        </m:r>
                      </m:den>
                    </m:f>
                    <m:r>
                      <a:rPr lang="zh-CN" altLang="zh-CN" sz="16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a:latin typeface="Cambria Math" panose="02040503050406030204" pitchFamily="18" charset="0"/>
                            <a:ea typeface="华文楷体" panose="02010600040101010101" pitchFamily="2" charset="-122"/>
                            <a:cs typeface="Times New Roman" panose="02020603050405020304" pitchFamily="18" charset="0"/>
                          </a:rPr>
                          <m:t>2</m:t>
                        </m:r>
                      </m:den>
                    </m:f>
                    <m:r>
                      <a:rPr lang="zh-CN" altLang="zh-CN" sz="16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。需要注意的是，玩家</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既可以按照遗憾值最小在第三轮来选择</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布</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这一策略，又可以随机选择</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石头</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以防止自己的策略被对手察觉。</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1200" dirty="0">
                    <a:latin typeface="Times New Roman" panose="02020603050405020304" pitchFamily="18" charset="0"/>
                    <a:ea typeface="华文楷体" panose="02010600040101010101" pitchFamily="2" charset="-122"/>
                    <a:cs typeface="Times New Roman" panose="02020603050405020304" pitchFamily="18" charset="0"/>
                  </a:rPr>
                  <a:t>遗憾最小化算法在实际使用中需要反复模拟博弈多次，才能拟合到近似的最优反应策略。当然，并不是所有的博弈都像石头</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dirty="0">
                    <a:latin typeface="Times New Roman" panose="02020603050405020304" pitchFamily="18" charset="0"/>
                    <a:ea typeface="华文楷体" panose="02010600040101010101" pitchFamily="2" charset="-122"/>
                    <a:cs typeface="Times New Roman" panose="02020603050405020304" pitchFamily="18" charset="0"/>
                  </a:rPr>
                  <a:t>布游戏这样一次决策就可以得出胜负，对于围棋和扑克等需要</a:t>
                </a:r>
                <a:r>
                  <a:rPr lang="zh-CN" altLang="zh-CN" sz="1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多轮决策（即序贯决策）</a:t>
                </a:r>
                <a:r>
                  <a:rPr lang="zh-CN" altLang="zh-CN" sz="1200" dirty="0">
                    <a:latin typeface="Times New Roman" panose="02020603050405020304" pitchFamily="18" charset="0"/>
                    <a:ea typeface="华文楷体" panose="02010600040101010101" pitchFamily="2" charset="-122"/>
                    <a:cs typeface="Times New Roman" panose="02020603050405020304" pitchFamily="18" charset="0"/>
                  </a:rPr>
                  <a:t>才能判断胜负的博弈问题，那么应该怎么办呢？为了解决这个问题，需要计算状态转移序列中每个状态的</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dirty="0">
                    <a:latin typeface="Times New Roman" panose="02020603050405020304" pitchFamily="18" charset="0"/>
                    <a:ea typeface="华文楷体" panose="02010600040101010101" pitchFamily="2" charset="-122"/>
                    <a:cs typeface="Times New Roman" panose="02020603050405020304" pitchFamily="18" charset="0"/>
                  </a:rPr>
                  <a:t>虚拟遗憾值</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dirty="0">
                    <a:latin typeface="Times New Roman" panose="02020603050405020304" pitchFamily="18" charset="0"/>
                    <a:ea typeface="华文楷体" panose="02010600040101010101" pitchFamily="2" charset="-122"/>
                    <a:cs typeface="Times New Roman" panose="02020603050405020304" pitchFamily="18" charset="0"/>
                  </a:rPr>
                  <a:t>，这就是</a:t>
                </a:r>
                <a:r>
                  <a:rPr lang="zh-CN" altLang="zh-CN" sz="1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虚拟遗憾值最小化算法</a:t>
                </a:r>
                <a:r>
                  <a:rPr lang="en-US" altLang="zh-CN" sz="1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(counterfactual regret minimization)</a:t>
                </a:r>
                <a:r>
                  <a:rPr lang="zh-CN" altLang="zh-CN" sz="1200" dirty="0">
                    <a:latin typeface="Times New Roman" panose="02020603050405020304" pitchFamily="18" charset="0"/>
                    <a:ea typeface="华文楷体" panose="02010600040101010101" pitchFamily="2" charset="-122"/>
                    <a:cs typeface="Times New Roman" panose="02020603050405020304" pitchFamily="18" charset="0"/>
                  </a:rPr>
                  <a:t>。</a:t>
                </a:r>
              </a:p>
              <a:p>
                <a:pPr indent="266700" algn="just">
                  <a:lnSpc>
                    <a:spcPct val="150000"/>
                  </a:lnSpc>
                </a:pPr>
                <a:endParaRPr lang="zh-CN" altLang="zh-CN" sz="1200" kern="100" dirty="0">
                  <a:latin typeface="Times New Roman" panose="02020603050405020304" pitchFamily="18" charset="0"/>
                  <a:ea typeface="楷体_GB2312"/>
                  <a:cs typeface="Times New Roman" panose="02020603050405020304" pitchFamily="18" charset="0"/>
                </a:endParaRPr>
              </a:p>
              <a:p>
                <a:pPr indent="266700" algn="just">
                  <a:lnSpc>
                    <a:spcPts val="3500"/>
                  </a:lnSpc>
                  <a:spcAft>
                    <a:spcPts val="0"/>
                  </a:spcAft>
                </a:pP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15" name="矩形 14">
                <a:extLst>
                  <a:ext uri="{FF2B5EF4-FFF2-40B4-BE49-F238E27FC236}">
                    <a16:creationId xmlns:a16="http://schemas.microsoft.com/office/drawing/2014/main" id="{06C22078-7689-4592-B01D-E10B5F982F56}"/>
                  </a:ext>
                </a:extLst>
              </p:cNvPr>
              <p:cNvSpPr>
                <a:spLocks noRot="1" noChangeAspect="1" noMove="1" noResize="1" noEditPoints="1" noAdjustHandles="1" noChangeArrowheads="1" noChangeShapeType="1" noTextEdit="1"/>
              </p:cNvSpPr>
              <p:nvPr/>
            </p:nvSpPr>
            <p:spPr>
              <a:xfrm>
                <a:off x="211015" y="1714333"/>
                <a:ext cx="6897857" cy="5411481"/>
              </a:xfrm>
              <a:prstGeom prst="rect">
                <a:avLst/>
              </a:prstGeom>
              <a:blipFill>
                <a:blip r:embed="rId3"/>
                <a:stretch>
                  <a:fillRect l="-531" t="-2590" r="-3360"/>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DD206820-EC58-4832-83A1-76E14676E056}"/>
              </a:ext>
            </a:extLst>
          </p:cNvPr>
          <p:cNvPicPr>
            <a:picLocks noChangeAspect="1"/>
          </p:cNvPicPr>
          <p:nvPr/>
        </p:nvPicPr>
        <p:blipFill>
          <a:blip r:embed="rId4"/>
          <a:stretch>
            <a:fillRect/>
          </a:stretch>
        </p:blipFill>
        <p:spPr>
          <a:xfrm>
            <a:off x="7394917" y="2924422"/>
            <a:ext cx="4277086" cy="2078987"/>
          </a:xfrm>
          <a:prstGeom prst="rect">
            <a:avLst/>
          </a:prstGeom>
        </p:spPr>
      </p:pic>
    </p:spTree>
    <p:extLst>
      <p:ext uri="{BB962C8B-B14F-4D97-AF65-F5344CB8AC3E}">
        <p14:creationId xmlns:p14="http://schemas.microsoft.com/office/powerpoint/2010/main" val="2403144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F2868FF-6557-4787-A2D6-715B19AA7888}"/>
                  </a:ext>
                </a:extLst>
              </p:cNvPr>
              <p:cNvSpPr/>
              <p:nvPr/>
            </p:nvSpPr>
            <p:spPr>
              <a:xfrm>
                <a:off x="656492" y="1926918"/>
                <a:ext cx="10452295" cy="3374450"/>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对于任何序贯决策的博弈对抗，可将博弈过程表示成一棵博弈树，博弈树中的每一个中间节点都是一个信息集</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信息集中包含了博弈中当前的状态。给定博弈树的每一个节点，玩家都可以从一系列的动作中选择一个，然后状态发生转换，如此周而复始，直到终局（博弈树的叶子节点）。玩家在当前状态下可采取的策略就是当前状态下所有可能动作的一个概率分布。</a:t>
                </a:r>
                <a:endPar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具体而言，在信息集</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下，玩家可以采取的行动集合记作</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𝐴</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e>
                    </m:d>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所采取的行动</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𝐴</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可认为是其采取的策略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的一部分。在信息集</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下采取行动</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所代表的策略记为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。这样，要计算虚拟遗憾值的对象就是博弈树中每个中间节点在信息集下所采取的行动，并根据遗憾值匹配得到该节点在信息集下应该采取的策略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AF2868FF-6557-4787-A2D6-715B19AA7888}"/>
                  </a:ext>
                </a:extLst>
              </p:cNvPr>
              <p:cNvSpPr>
                <a:spLocks noRot="1" noChangeAspect="1" noMove="1" noResize="1" noEditPoints="1" noAdjustHandles="1" noChangeArrowheads="1" noChangeShapeType="1" noTextEdit="1"/>
              </p:cNvSpPr>
              <p:nvPr/>
            </p:nvSpPr>
            <p:spPr>
              <a:xfrm>
                <a:off x="656492" y="1926918"/>
                <a:ext cx="10452295" cy="3374450"/>
              </a:xfrm>
              <a:prstGeom prst="rect">
                <a:avLst/>
              </a:prstGeom>
              <a:blipFill>
                <a:blip r:embed="rId3"/>
                <a:stretch>
                  <a:fillRect l="-525" r="-467" b="-1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89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2D5FF2E-CBAF-41DF-A29D-B5754ECC7745}"/>
                  </a:ext>
                </a:extLst>
              </p:cNvPr>
              <p:cNvSpPr txBox="1"/>
              <p:nvPr/>
            </p:nvSpPr>
            <p:spPr>
              <a:xfrm>
                <a:off x="1219176" y="1561501"/>
                <a:ext cx="9639874" cy="4447821"/>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在一次博弈中，所有玩家交替采取的行动序列记为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（从根节点到当前节点的路径），对于所有玩家的策略组合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，行动序列</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出现的概率记为</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，不同的行动序列可以从根节点到达当前节点的信息集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（即不同决策路径可到达博弈树中同一个中间节点）。在策略组合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下，所有能够到达该信息集的行动序列的概率累加就是该信息集的出现概率，即</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sub>
                      <m:sup/>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博弈的终结局势集合也就是博弈树中叶子节点的集合，记为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𝑍</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。对于任意一个终结局势</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𝑍</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在此终点局势下的收益记作</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。给定行动序列</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，依照策略组合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最终到达终结局势</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的概率记作</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F2D5FF2E-CBAF-41DF-A29D-B5754ECC7745}"/>
                  </a:ext>
                </a:extLst>
              </p:cNvPr>
              <p:cNvSpPr txBox="1">
                <a:spLocks noRot="1" noChangeAspect="1" noMove="1" noResize="1" noEditPoints="1" noAdjustHandles="1" noChangeArrowheads="1" noChangeShapeType="1" noTextEdit="1"/>
              </p:cNvSpPr>
              <p:nvPr/>
            </p:nvSpPr>
            <p:spPr>
              <a:xfrm>
                <a:off x="1219176" y="1561501"/>
                <a:ext cx="9639874" cy="4447821"/>
              </a:xfrm>
              <a:prstGeom prst="rect">
                <a:avLst/>
              </a:prstGeom>
              <a:blipFill>
                <a:blip r:embed="rId3"/>
                <a:stretch>
                  <a:fillRect l="-569" r="-2846" b="-1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3917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虚拟遗憾最小化算法：虚拟价值</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CAC850-D3CF-4144-BA3B-76C139273DC3}"/>
                  </a:ext>
                </a:extLst>
              </p:cNvPr>
              <p:cNvSpPr txBox="1"/>
              <p:nvPr/>
            </p:nvSpPr>
            <p:spPr>
              <a:xfrm>
                <a:off x="911257" y="2145202"/>
                <a:ext cx="10743028" cy="1223925"/>
              </a:xfrm>
              <a:prstGeom prst="rect">
                <a:avLst/>
              </a:prstGeom>
              <a:noFill/>
            </p:spPr>
            <p:txBody>
              <a:bodyPr wrap="square">
                <a:spAutoFit/>
              </a:bodyPr>
              <a:lstStyle/>
              <a:p>
                <a:pPr indent="2667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zh-CN" altLang="en-US"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𝑍</m:t>
                          </m:r>
                        </m:sub>
                        <m:sup/>
                        <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不考虑玩家</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的策略到达当前节点概率</m:t>
                              </m:r>
                            </m:lim>
                          </m:limLow>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从当前节点到叶子结点概率</m:t>
                          </m:r>
                        </m:lim>
                      </m:limLow>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叶子结点</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收益</m:t>
                          </m:r>
                        </m:lim>
                      </m:limLow>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64CAC850-D3CF-4144-BA3B-76C139273DC3}"/>
                  </a:ext>
                </a:extLst>
              </p:cNvPr>
              <p:cNvSpPr txBox="1">
                <a:spLocks noRot="1" noChangeAspect="1" noMove="1" noResize="1" noEditPoints="1" noAdjustHandles="1" noChangeArrowheads="1" noChangeShapeType="1" noTextEdit="1"/>
              </p:cNvSpPr>
              <p:nvPr/>
            </p:nvSpPr>
            <p:spPr>
              <a:xfrm>
                <a:off x="911257" y="2145202"/>
                <a:ext cx="10743028" cy="12239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2D2425C-2E2D-41AF-A719-965DDED7E74A}"/>
                  </a:ext>
                </a:extLst>
              </p:cNvPr>
              <p:cNvSpPr txBox="1"/>
              <p:nvPr/>
            </p:nvSpPr>
            <p:spPr>
              <a:xfrm>
                <a:off x="1570379" y="1305751"/>
                <a:ext cx="9894789" cy="465961"/>
              </a:xfrm>
              <a:prstGeom prst="rect">
                <a:avLst/>
              </a:prstGeom>
              <a:noFill/>
            </p:spPr>
            <p:txBody>
              <a:bodyPr wrap="square">
                <a:spAutoFit/>
              </a:bodyPr>
              <a:lstStyle/>
              <a:p>
                <a:pPr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在策略组合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下，对玩家</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而言，如下计算从根节点到当前节点的行动序列路径</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的虚拟价值： </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92D2425C-2E2D-41AF-A719-965DDED7E74A}"/>
                  </a:ext>
                </a:extLst>
              </p:cNvPr>
              <p:cNvSpPr txBox="1">
                <a:spLocks noRot="1" noChangeAspect="1" noMove="1" noResize="1" noEditPoints="1" noAdjustHandles="1" noChangeArrowheads="1" noChangeShapeType="1" noTextEdit="1"/>
              </p:cNvSpPr>
              <p:nvPr/>
            </p:nvSpPr>
            <p:spPr>
              <a:xfrm>
                <a:off x="1570379" y="1305751"/>
                <a:ext cx="9894789" cy="465961"/>
              </a:xfrm>
              <a:prstGeom prst="rect">
                <a:avLst/>
              </a:prstGeom>
              <a:blipFill>
                <a:blip r:embed="rId4"/>
                <a:stretch>
                  <a:fillRect l="-555" b="-207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ECF72C1-08CA-418C-84A9-60EA55667811}"/>
                  </a:ext>
                </a:extLst>
              </p:cNvPr>
              <p:cNvSpPr/>
              <p:nvPr/>
            </p:nvSpPr>
            <p:spPr>
              <a:xfrm>
                <a:off x="1351188" y="4194086"/>
                <a:ext cx="10578215" cy="1533690"/>
              </a:xfrm>
              <a:prstGeom prst="rect">
                <a:avLst/>
              </a:prstGeom>
            </p:spPr>
            <p:txBody>
              <a:bodyPr wrap="square">
                <a:spAutoFit/>
              </a:bodyPr>
              <a:lstStyle/>
              <a:p>
                <a:pPr indent="266700" algn="just">
                  <a:lnSpc>
                    <a:spcPct val="150000"/>
                  </a:lnSpc>
                  <a:spcAft>
                    <a:spcPts val="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在上式中，</a:t>
                </a: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𝜎</m:t>
                        </m:r>
                      </m:sup>
                    </m:sSubSup>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表示从根节点出发，不考虑玩家</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的策略，仅考虑其他玩家策略而经过路径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到达当前节点的概率。也就是说，即使玩家</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有其他策略，总是要求玩家</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在每次选择时都选择路径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中对应的动作，以保证从根节点出发能够到达当前节点。可见，行动序列路径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的虚拟价值等于如下三项结果的乘积：不考虑玩家</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的策略（仅考虑其他玩家策略）经过路径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到达当前节点的概率、从当前节点走到叶子结点（博弈结束）的概率、所到达叶子节点的收益。</a:t>
                </a:r>
                <a:endPar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ECF72C1-08CA-418C-84A9-60EA55667811}"/>
                  </a:ext>
                </a:extLst>
              </p:cNvPr>
              <p:cNvSpPr>
                <a:spLocks noRot="1" noChangeAspect="1" noMove="1" noResize="1" noEditPoints="1" noAdjustHandles="1" noChangeArrowheads="1" noChangeShapeType="1" noTextEdit="1"/>
              </p:cNvSpPr>
              <p:nvPr/>
            </p:nvSpPr>
            <p:spPr>
              <a:xfrm>
                <a:off x="1351188" y="4194086"/>
                <a:ext cx="10578215" cy="1533690"/>
              </a:xfrm>
              <a:prstGeom prst="rect">
                <a:avLst/>
              </a:prstGeom>
              <a:blipFill>
                <a:blip r:embed="rId5"/>
                <a:stretch>
                  <a:fillRect l="-346" r="-2248" b="-43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6358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虚拟遗憾最小化算法：遗憾值</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8C6E280-1CFB-4CBA-9BEE-446B1262CEAB}"/>
                  </a:ext>
                </a:extLst>
              </p:cNvPr>
              <p:cNvSpPr txBox="1"/>
              <p:nvPr/>
            </p:nvSpPr>
            <p:spPr>
              <a:xfrm>
                <a:off x="661181" y="1454332"/>
                <a:ext cx="11319804" cy="491442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在定义了行动序列路径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的虚拟价值之后，就可如下计算玩家</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在基于路径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到达当前节点采取行动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1600" b="1" kern="100"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遗憾值</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p>
              <a:p>
                <a:pPr indent="266700" algn="ctr">
                  <a:lnSpc>
                    <a:spcPct val="150000"/>
                  </a:lnSpc>
                </a:pPr>
                <a14:m>
                  <m:oMathPara xmlns:m="http://schemas.openxmlformats.org/officeDocument/2006/math">
                    <m:oMathParaPr>
                      <m:jc m:val="centerGroup"/>
                    </m:oMathParaPr>
                    <m:oMath xmlns:m="http://schemas.openxmlformats.org/officeDocument/2006/math">
                      <m:d>
                        <m:dPr>
                          <m:beg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𝜎</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nSpc>
                    <a:spcPct val="150000"/>
                  </a:lnSpc>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该遗憾值是玩家</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通过行动序列</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到达当前节点采取行动</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sz="1600" kern="100" dirty="0">
                    <a:latin typeface="Times New Roman" panose="02020603050405020304" pitchFamily="18" charset="0"/>
                    <a:ea typeface="华文楷体" panose="02010600040101010101" pitchFamily="2" charset="-122"/>
                    <a:cs typeface="Times New Roman" panose="02020603050405020304" pitchFamily="18" charset="0"/>
                  </a:rPr>
                  <a:t>所</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得虚拟价值减去采用策略</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所得路径</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的虚拟价值。</a:t>
                </a:r>
              </a:p>
              <a:p>
                <a:pPr marL="285750" indent="-285750" algn="just">
                  <a:lnSpc>
                    <a:spcPct val="150000"/>
                  </a:lnSpc>
                  <a:buFont typeface="Arial" panose="020B0604020202020204" pitchFamily="34" charset="0"/>
                  <a:buChar char="•"/>
                </a:pPr>
                <a:endParaRPr lang="en-US"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对能够到达同一个信息集</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（即博弈树中同一个中间节点）的所有行动序列的遗憾值进行累加，即可得到信息集</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的遗憾值：</a:t>
                </a:r>
              </a:p>
              <a:p>
                <a:pPr indent="2667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grow m:val="on"/>
                          <m:supHide m:val="on"/>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𝐼</m:t>
                          </m:r>
                        </m:sub>
                        <m:sup/>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类似于遗憾最小化算法，虚拟遗憾最小化的遗憾值是</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轮重复博弈后的累加值：</a:t>
                </a:r>
              </a:p>
              <a:p>
                <a:pPr indent="266700"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grow m:val="on"/>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𝑇</m:t>
                          </m:r>
                        </m:sup>
                        <m:e>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bSup>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pPr>
                <a:r>
                  <a:rPr lang="en-US" altLang="zh-CN" sz="1600" kern="100" dirty="0">
                    <a:effectLst/>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oMath>
                </a14:m>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表示玩家</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在第</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轮中于当前节点选择行动</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的遗憾值</a:t>
                </a:r>
                <a:r>
                  <a:rPr lang="zh-CN" altLang="en-US" sz="16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A8C6E280-1CFB-4CBA-9BEE-446B1262CEAB}"/>
                  </a:ext>
                </a:extLst>
              </p:cNvPr>
              <p:cNvSpPr txBox="1">
                <a:spLocks noRot="1" noChangeAspect="1" noMove="1" noResize="1" noEditPoints="1" noAdjustHandles="1" noChangeArrowheads="1" noChangeShapeType="1" noTextEdit="1"/>
              </p:cNvSpPr>
              <p:nvPr/>
            </p:nvSpPr>
            <p:spPr>
              <a:xfrm>
                <a:off x="661181" y="1454332"/>
                <a:ext cx="11319804" cy="4914422"/>
              </a:xfrm>
              <a:prstGeom prst="rect">
                <a:avLst/>
              </a:prstGeom>
              <a:blipFill>
                <a:blip r:embed="rId3"/>
                <a:stretch>
                  <a:fillRect l="-215" r="-2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1164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虚拟遗憾最小化算法：虚拟遗憾值</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96980C4-0B00-48B8-A75E-DA85293589EA}"/>
                  </a:ext>
                </a:extLst>
              </p:cNvPr>
              <p:cNvSpPr txBox="1"/>
              <p:nvPr/>
            </p:nvSpPr>
            <p:spPr>
              <a:xfrm>
                <a:off x="215704" y="1831931"/>
                <a:ext cx="12046634" cy="372095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进一步可以定义有效虚拟遗憾值：</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max</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),0</m:t>
                          </m:r>
                        </m:e>
                      </m:d>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根据有效虚拟遗憾值进行遗憾匹配以计算经过</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轮博弈后，玩家</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情况下于后续</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轮选择行动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num>
                                  <m:den>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d>
                                          <m:dPr>
                                            <m:beg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e>
                                        </m:d>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den>
                                </m:f>
                              </m:e>
                              <m:e>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if</m:t>
                                </m:r>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d>
                                      <m:dPr>
                                        <m:beg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e>
                                    </m:d>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e>
                                </m:nary>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&gt;0</m:t>
                                </m:r>
                              </m:e>
                            </m:mr>
                            <m:m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en>
                                </m:f>
                              </m:e>
                              <m:e>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r>
                                  <m:rPr>
                                    <m:nor/>
                                  </m:rPr>
                                  <a:rPr lang="en-US" altLang="zh-CN" sz="1800" kern="100">
                                    <a:effectLst/>
                                    <a:latin typeface="Times New Roman" panose="02020603050405020304" pitchFamily="18" charset="0"/>
                                    <a:ea typeface="华文楷体" panose="02010600040101010101" pitchFamily="2" charset="-122"/>
                                    <a:cs typeface="Times New Roman" panose="02020603050405020304" pitchFamily="18" charset="0"/>
                                  </a:rPr>
                                  <m:t>otherwise</m:t>
                                </m:r>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e>
                            </m:mr>
                          </m:m>
                        </m:e>
                      </m:d>
                    </m:oMath>
                  </m:oMathPara>
                </a14:m>
                <a:endParaRPr lang="zh-CN" altLang="en-US" dirty="0"/>
              </a:p>
            </p:txBody>
          </p:sp>
        </mc:Choice>
        <mc:Fallback xmlns="">
          <p:sp>
            <p:nvSpPr>
              <p:cNvPr id="8" name="文本框 7">
                <a:extLst>
                  <a:ext uri="{FF2B5EF4-FFF2-40B4-BE49-F238E27FC236}">
                    <a16:creationId xmlns:a16="http://schemas.microsoft.com/office/drawing/2014/main" id="{696980C4-0B00-48B8-A75E-DA85293589EA}"/>
                  </a:ext>
                </a:extLst>
              </p:cNvPr>
              <p:cNvSpPr txBox="1">
                <a:spLocks noRot="1" noChangeAspect="1" noMove="1" noResize="1" noEditPoints="1" noAdjustHandles="1" noChangeArrowheads="1" noChangeShapeType="1" noTextEdit="1"/>
              </p:cNvSpPr>
              <p:nvPr/>
            </p:nvSpPr>
            <p:spPr>
              <a:xfrm>
                <a:off x="215704" y="1831931"/>
                <a:ext cx="12046634" cy="3720955"/>
              </a:xfrm>
              <a:prstGeom prst="rect">
                <a:avLst/>
              </a:prstGeom>
              <a:blipFill>
                <a:blip r:embed="rId3"/>
                <a:stretch>
                  <a:fillRect l="-3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4538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虚拟遗憾最小化算法：算法</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sp>
        <p:nvSpPr>
          <p:cNvPr id="9" name="文本框 8">
            <a:extLst>
              <a:ext uri="{FF2B5EF4-FFF2-40B4-BE49-F238E27FC236}">
                <a16:creationId xmlns:a16="http://schemas.microsoft.com/office/drawing/2014/main" id="{78BA9C1E-B706-4CEC-AE18-BA2F704AF121}"/>
              </a:ext>
            </a:extLst>
          </p:cNvPr>
          <p:cNvSpPr txBox="1"/>
          <p:nvPr/>
        </p:nvSpPr>
        <p:spPr>
          <a:xfrm>
            <a:off x="2136949" y="1454332"/>
            <a:ext cx="7507706" cy="4456285"/>
          </a:xfrm>
          <a:prstGeom prst="rect">
            <a:avLst/>
          </a:prstGeom>
          <a:noFill/>
        </p:spPr>
        <p:txBody>
          <a:bodyPr wrap="square">
            <a:spAutoFit/>
          </a:bodyPr>
          <a:lstStyle/>
          <a:p>
            <a:pPr algn="just">
              <a:lnSpc>
                <a:spcPct val="200000"/>
              </a:lnSpc>
            </a:pPr>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在虚拟最小化算法的求解过程中，同样需要反复模拟多轮博弈来拟合最佳反应策略，算法步骤如下：</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初始化遗憾值和累加策略表为</a:t>
            </a: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0</a:t>
            </a:r>
            <a:endPar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采用随机选择的方法来决定策略</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利用当前策略与对手进行博弈</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计算每个玩家采取每次行为后的遗憾值</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根据博弈结果计算每个行动的累加遗憾值大小来更新策略</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重复</a:t>
            </a: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步若干次，不断的优化策略</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根据重复博弈最终的策略，完成最终的动作选择</a:t>
            </a:r>
          </a:p>
        </p:txBody>
      </p:sp>
    </p:spTree>
    <p:extLst>
      <p:ext uri="{BB962C8B-B14F-4D97-AF65-F5344CB8AC3E}">
        <p14:creationId xmlns:p14="http://schemas.microsoft.com/office/powerpoint/2010/main" val="405327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sp>
        <p:nvSpPr>
          <p:cNvPr id="2" name="矩形 1">
            <a:extLst>
              <a:ext uri="{FF2B5EF4-FFF2-40B4-BE49-F238E27FC236}">
                <a16:creationId xmlns:a16="http://schemas.microsoft.com/office/drawing/2014/main" id="{F3912A72-54A4-4806-ACC2-62B92F566008}"/>
              </a:ext>
            </a:extLst>
          </p:cNvPr>
          <p:cNvSpPr/>
          <p:nvPr/>
        </p:nvSpPr>
        <p:spPr>
          <a:xfrm>
            <a:off x="1359877" y="1663656"/>
            <a:ext cx="9566031" cy="1029256"/>
          </a:xfrm>
          <a:prstGeom prst="rect">
            <a:avLst/>
          </a:prstGeom>
        </p:spPr>
        <p:txBody>
          <a:bodyPr wrap="square">
            <a:spAutoFit/>
          </a:bodyPr>
          <a:lstStyle/>
          <a:p>
            <a:pPr>
              <a:lnSpc>
                <a:spcPct val="150000"/>
              </a:lnSpc>
            </a:pP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库恩扑克是一种简单的有限注扑克游戏，由两名玩家进行游戏博弈，游戏中仅提供牌值为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的三张纸牌。每轮中每位玩家各持一张纸牌，每位玩家根据各自的判断决定是否追加定额赌注。摊牌阶段比较未弃牌玩家的底牌大小，底牌值最大的玩家即为胜者。双人库恩扑克游戏的规则及游戏中定义的收益如表</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7.8</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所示。</a:t>
            </a:r>
          </a:p>
        </p:txBody>
      </p:sp>
      <p:pic>
        <p:nvPicPr>
          <p:cNvPr id="7" name="图片 6">
            <a:extLst>
              <a:ext uri="{FF2B5EF4-FFF2-40B4-BE49-F238E27FC236}">
                <a16:creationId xmlns:a16="http://schemas.microsoft.com/office/drawing/2014/main" id="{3EAE37BB-E986-45B9-B2DC-0B5063BA4B1C}"/>
              </a:ext>
            </a:extLst>
          </p:cNvPr>
          <p:cNvPicPr>
            <a:picLocks noChangeAspect="1"/>
          </p:cNvPicPr>
          <p:nvPr/>
        </p:nvPicPr>
        <p:blipFill>
          <a:blip r:embed="rId3"/>
          <a:stretch>
            <a:fillRect/>
          </a:stretch>
        </p:blipFill>
        <p:spPr>
          <a:xfrm>
            <a:off x="3560030" y="3184349"/>
            <a:ext cx="4743694" cy="1619333"/>
          </a:xfrm>
          <a:prstGeom prst="rect">
            <a:avLst/>
          </a:prstGeom>
        </p:spPr>
      </p:pic>
      <p:sp>
        <p:nvSpPr>
          <p:cNvPr id="8" name="矩形 7">
            <a:extLst>
              <a:ext uri="{FF2B5EF4-FFF2-40B4-BE49-F238E27FC236}">
                <a16:creationId xmlns:a16="http://schemas.microsoft.com/office/drawing/2014/main" id="{B8BA5FF1-E832-4957-8F99-8191DE26CB0A}"/>
              </a:ext>
            </a:extLst>
          </p:cNvPr>
          <p:cNvSpPr/>
          <p:nvPr/>
        </p:nvSpPr>
        <p:spPr>
          <a:xfrm>
            <a:off x="1542756" y="4690721"/>
            <a:ext cx="10260037" cy="1136978"/>
          </a:xfrm>
          <a:prstGeom prst="rect">
            <a:avLst/>
          </a:prstGeom>
        </p:spPr>
        <p:txBody>
          <a:bodyPr wrap="square">
            <a:spAutoFit/>
          </a:bodyPr>
          <a:lstStyle/>
          <a:p>
            <a:endParaRPr lang="zh-CN" altLang="en-US"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在表</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7.8</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的第</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行中，可见玩家</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过牌后，玩家</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选择加注，然后玩家</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也选择加注，这时根据玩家</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和玩家</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手中纸牌的大小来判断博弈输赢，算法给纸牌牌面值大的玩家的收益为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。其他博弈路径的输赢规则可见表</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7.8</a:t>
            </a:r>
            <a:r>
              <a:rPr lang="zh-CN" altLang="en-US" sz="1400" kern="100" dirty="0">
                <a:latin typeface="Times New Roman" panose="02020603050405020304" pitchFamily="18" charset="0"/>
                <a:ea typeface="华文楷体" panose="02010600040101010101" pitchFamily="2" charset="-122"/>
                <a:cs typeface="Times New Roman" panose="02020603050405020304" pitchFamily="18" charset="0"/>
              </a:rPr>
              <a:t>中其他行所示结果。</a:t>
            </a:r>
          </a:p>
        </p:txBody>
      </p:sp>
    </p:spTree>
    <p:extLst>
      <p:ext uri="{BB962C8B-B14F-4D97-AF65-F5344CB8AC3E}">
        <p14:creationId xmlns:p14="http://schemas.microsoft.com/office/powerpoint/2010/main" val="4188179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27129" y="3867301"/>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116817" y="1099999"/>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383999" y="1722531"/>
            <a:ext cx="5034364" cy="418833"/>
          </a:xfrm>
          <a:prstGeom prst="rect">
            <a:avLst/>
          </a:prstGeom>
        </p:spPr>
        <p:txBody>
          <a:bodyPr wrap="square">
            <a:spAutoFit/>
          </a:bodyPr>
          <a:lstStyle/>
          <a:p>
            <a:pPr indent="575945" algn="just">
              <a:lnSpc>
                <a:spcPct val="130000"/>
              </a:lnSpc>
              <a:spcBef>
                <a:spcPts val="600"/>
              </a:spcBef>
            </a:pPr>
            <a:r>
              <a:rPr lang="zh-CN" altLang="zh-CN" b="1" dirty="0">
                <a:solidFill>
                  <a:schemeClr val="bg1"/>
                </a:solidFill>
              </a:rPr>
              <a:t>两害相权取其轻，两利相权取其重</a:t>
            </a:r>
            <a:endParaRPr lang="en-US" altLang="zh-CN" sz="2400" b="1" dirty="0">
              <a:solidFill>
                <a:schemeClr val="bg1"/>
              </a:solidFill>
            </a:endParaRPr>
          </a:p>
        </p:txBody>
      </p:sp>
      <p:sp>
        <p:nvSpPr>
          <p:cNvPr id="6" name="矩形 5"/>
          <p:cNvSpPr/>
          <p:nvPr/>
        </p:nvSpPr>
        <p:spPr>
          <a:xfrm>
            <a:off x="1504507" y="3940814"/>
            <a:ext cx="9360364" cy="1815882"/>
          </a:xfrm>
          <a:prstGeom prst="rect">
            <a:avLst/>
          </a:prstGeom>
        </p:spPr>
        <p:txBody>
          <a:bodyPr wrap="square">
            <a:spAutoFit/>
          </a:bodyPr>
          <a:lstStyle/>
          <a:p>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竞争博弈中的博弈行为是多个带有相互竞争性质的主体，为了达到各自目标和利益，采取的带有对抗性质的行为，即</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两害相权取其轻，两利相权取其重</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p>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现代博弈论主要研究博弈行为中最优的对抗策略及其稳定局势，协助对弈者在一定规则范围内寻求最合理的行为方式，推动机器学习从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数据拟合</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过程中以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求取最优解</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为核心向博弈对抗过程中以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求取均衡解</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为核心的转变。</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6457073" y="2192155"/>
            <a:ext cx="4556359" cy="3298995"/>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8FCB1EF-3DA7-41C3-A655-BEEB227DA1D5}"/>
                  </a:ext>
                </a:extLst>
              </p:cNvPr>
              <p:cNvSpPr/>
              <p:nvPr/>
            </p:nvSpPr>
            <p:spPr>
              <a:xfrm>
                <a:off x="351691" y="2990587"/>
                <a:ext cx="5383238" cy="1756378"/>
              </a:xfrm>
              <a:prstGeom prst="rect">
                <a:avLst/>
              </a:prstGeom>
            </p:spPr>
            <p:txBody>
              <a:bodyPr wrap="square">
                <a:spAutoFit/>
              </a:bodyPr>
              <a:lstStyle/>
              <a:p>
                <a:pPr indent="266700" algn="just">
                  <a:lnSpc>
                    <a:spcPct val="200000"/>
                  </a:lnSpc>
                  <a:spcAft>
                    <a:spcPts val="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在初始根结点下，三条边分别代表玩家</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拿到三张不同手牌的情况。库恩扑克的信息集（即博弈树的中间结点）有</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a:t>
                </a:r>
                <a14:m>
                  <m:oMath xmlns:m="http://schemas.openxmlformats.org/officeDocument/2006/math">
                    <m:d>
                      <m:dPr>
                        <m:begChr m:val="{"/>
                        <m:endChr m:val="}"/>
                        <m:ctrlPr>
                          <a:rPr lang="zh-CN" altLang="zh-CN" sz="1400" i="1" kern="100">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1,1</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𝐵𝑃</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,2,2</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,2</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,2</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,3,3</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,3</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,3</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𝑃𝐵</m:t>
                        </m:r>
                      </m:e>
                    </m:d>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。在信息集中，</a:t>
                </a:r>
                <a14:m>
                  <m:oMath xmlns:m="http://schemas.openxmlformats.org/officeDocument/2006/math">
                    <m:r>
                      <a:rPr lang="zh-CN" altLang="zh-CN" sz="1400"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𝑃</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表示过牌、</a:t>
                </a:r>
                <a14:m>
                  <m:oMath xmlns:m="http://schemas.openxmlformats.org/officeDocument/2006/math">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𝐵</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表示下注。</a:t>
                </a:r>
              </a:p>
            </p:txBody>
          </p:sp>
        </mc:Choice>
        <mc:Fallback xmlns="">
          <p:sp>
            <p:nvSpPr>
              <p:cNvPr id="10" name="矩形 9">
                <a:extLst>
                  <a:ext uri="{FF2B5EF4-FFF2-40B4-BE49-F238E27FC236}">
                    <a16:creationId xmlns:a16="http://schemas.microsoft.com/office/drawing/2014/main" id="{C8FCB1EF-3DA7-41C3-A655-BEEB227DA1D5}"/>
                  </a:ext>
                </a:extLst>
              </p:cNvPr>
              <p:cNvSpPr>
                <a:spLocks noRot="1" noChangeAspect="1" noMove="1" noResize="1" noEditPoints="1" noAdjustHandles="1" noChangeArrowheads="1" noChangeShapeType="1" noTextEdit="1"/>
              </p:cNvSpPr>
              <p:nvPr/>
            </p:nvSpPr>
            <p:spPr>
              <a:xfrm>
                <a:off x="351691" y="2990587"/>
                <a:ext cx="5383238" cy="1756378"/>
              </a:xfrm>
              <a:prstGeom prst="rect">
                <a:avLst/>
              </a:prstGeom>
              <a:blipFill>
                <a:blip r:embed="rId4"/>
                <a:stretch>
                  <a:fillRect l="-340" r="-340"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4646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7151079" y="2253115"/>
            <a:ext cx="4556359" cy="3298995"/>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7A48383-6A89-4650-84DE-18CC72DDE92A}"/>
                  </a:ext>
                </a:extLst>
              </p:cNvPr>
              <p:cNvSpPr txBox="1"/>
              <p:nvPr/>
            </p:nvSpPr>
            <p:spPr>
              <a:xfrm>
                <a:off x="56303" y="1379584"/>
                <a:ext cx="6299618" cy="149598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这里以信息集</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为例，来计算玩家</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通过路径</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groupChr>
                      <m:groupChrPr>
                        <m:chr m:val="→"/>
                        <m:vertJc m:val="bot"/>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e>
                    </m:groupCh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groupChr>
                      <m:groupChrPr>
                        <m:chr m:val="→"/>
                        <m:vertJc m:val="bot"/>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𝐵</m:t>
                        </m:r>
                      </m:e>
                    </m:groupCh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到达当前节点</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后选择</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行动的遗憾值。</a:t>
                </a:r>
              </a:p>
              <a:p>
                <a:pPr marL="285750" indent="-285750" algn="just">
                  <a:lnSpc>
                    <a:spcPct val="150000"/>
                  </a:lnSpc>
                  <a:buFont typeface="Arial" panose="020B0604020202020204" pitchFamily="34" charset="0"/>
                  <a:buChar char="•"/>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在当前策略下，行动序列路径</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产生的概率：</a:t>
                </a:r>
              </a:p>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sSubSup>
                            <m:sSub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=1×0.5=0.5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17A48383-6A89-4650-84DE-18CC72DDE92A}"/>
                  </a:ext>
                </a:extLst>
              </p:cNvPr>
              <p:cNvSpPr txBox="1">
                <a:spLocks noRot="1" noChangeAspect="1" noMove="1" noResize="1" noEditPoints="1" noAdjustHandles="1" noChangeArrowheads="1" noChangeShapeType="1" noTextEdit="1"/>
              </p:cNvSpPr>
              <p:nvPr/>
            </p:nvSpPr>
            <p:spPr>
              <a:xfrm>
                <a:off x="56303" y="1379584"/>
                <a:ext cx="6299618" cy="1495987"/>
              </a:xfrm>
              <a:prstGeom prst="rect">
                <a:avLst/>
              </a:prstGeom>
              <a:blipFill>
                <a:blip r:embed="rId4"/>
                <a:stretch>
                  <a:fillRect l="-97" r="-1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A5B6480-FFAE-4B31-AA89-B7F137A9D328}"/>
                  </a:ext>
                </a:extLst>
              </p:cNvPr>
              <p:cNvSpPr txBox="1"/>
              <p:nvPr/>
            </p:nvSpPr>
            <p:spPr>
              <a:xfrm>
                <a:off x="126641" y="2929836"/>
                <a:ext cx="6485173" cy="332398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按照先前的定义，</a:t>
                </a:r>
                <a14:m>
                  <m:oMath xmlns:m="http://schemas.openxmlformats.org/officeDocument/2006/math">
                    <m:sSubSup>
                      <m:sSub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e>
                    </m:d>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表示不考虑玩家</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的策略能够通过路径</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到达当前节点</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的概率，那么玩家</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选择过牌的概率为</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（而不管其实际以</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的概率选择过牌的行动）、玩家</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在玩家</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做出选择后以</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概率选择加注行动。</a:t>
                </a:r>
              </a:p>
              <a:p>
                <a:pPr marL="285750" indent="-285750" algn="just">
                  <a:lnSpc>
                    <a:spcPct val="150000"/>
                  </a:lnSpc>
                  <a:buFont typeface="Arial" panose="020B0604020202020204" pitchFamily="34" charset="0"/>
                  <a:buChar char="•"/>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由于在</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节点选择加注和过牌的概率均为</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，所以当前策略下从当前节点到达终结状态</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zh-CN"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的</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概率分别为：</a:t>
                </a:r>
              </a:p>
              <a:p>
                <a:pPr algn="ctr">
                  <a:lnSpc>
                    <a:spcPct val="150000"/>
                  </a:lnSpc>
                </a:pPr>
                <a14:m>
                  <m:oMathPara xmlns:m="http://schemas.openxmlformats.org/officeDocument/2006/math">
                    <m:oMathParaPr>
                      <m:jc m:val="centerGroup"/>
                    </m:oMathParaPr>
                    <m:oMath xmlns:m="http://schemas.openxmlformats.org/officeDocument/2006/math">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=0.5,</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=0.5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由于已知</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，可知玩家</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作用下从根节点出发、经过路径</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到达当前节点后的虚拟价值：</a:t>
                </a:r>
              </a:p>
              <a:p>
                <a:pPr algn="ctr">
                  <a:lnSpc>
                    <a:spcPct val="150000"/>
                  </a:lnSpc>
                </a:pP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oMath>
                </a14:m>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oMath>
                </a14:m>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Sup>
                      <m:sSub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oMath>
                </a14:m>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oMath>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=0.5×0.5×</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+0.5×0.5×</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−2</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=−0.75  </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4A5B6480-FFAE-4B31-AA89-B7F137A9D328}"/>
                  </a:ext>
                </a:extLst>
              </p:cNvPr>
              <p:cNvSpPr txBox="1">
                <a:spLocks noRot="1" noChangeAspect="1" noMove="1" noResize="1" noEditPoints="1" noAdjustHandles="1" noChangeArrowheads="1" noChangeShapeType="1" noTextEdit="1"/>
              </p:cNvSpPr>
              <p:nvPr/>
            </p:nvSpPr>
            <p:spPr>
              <a:xfrm>
                <a:off x="126641" y="2929836"/>
                <a:ext cx="6485173" cy="3323987"/>
              </a:xfrm>
              <a:prstGeom prst="rect">
                <a:avLst/>
              </a:prstGeom>
              <a:blipFill>
                <a:blip r:embed="rId5"/>
                <a:stretch>
                  <a:fillRect l="-188" r="-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5276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7151079" y="2253115"/>
            <a:ext cx="4556359" cy="3298995"/>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48B24C0-6BB3-47DF-85D7-16534DD356C8}"/>
                  </a:ext>
                </a:extLst>
              </p:cNvPr>
              <p:cNvSpPr txBox="1"/>
              <p:nvPr/>
            </p:nvSpPr>
            <p:spPr>
              <a:xfrm>
                <a:off x="437318" y="1952265"/>
                <a:ext cx="5911057" cy="367395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下面计算玩家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在当前节点选择</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行动后的虚拟价值。若玩家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在当前节点选择</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行动，即</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，此时玩家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促使行动序列</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发生的概率仍然</a:t>
                </a:r>
                <a14:m>
                  <m:oMath xmlns:m="http://schemas.openxmlformats.org/officeDocument/2006/math">
                    <m:r>
                      <a:rPr lang="zh-CN"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为</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。由于从当前节点出发抵达的终结状态只有</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，所以</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oMath>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则玩家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在当前节点选择</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行动后的虚拟价值为：</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m:rPr>
                          <m:aln/>
                        </m:rP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oMath>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0.5</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248B24C0-6BB3-47DF-85D7-16534DD356C8}"/>
                  </a:ext>
                </a:extLst>
              </p:cNvPr>
              <p:cNvSpPr txBox="1">
                <a:spLocks noRot="1" noChangeAspect="1" noMove="1" noResize="1" noEditPoints="1" noAdjustHandles="1" noChangeArrowheads="1" noChangeShapeType="1" noTextEdit="1"/>
              </p:cNvSpPr>
              <p:nvPr/>
            </p:nvSpPr>
            <p:spPr>
              <a:xfrm>
                <a:off x="437318" y="1952265"/>
                <a:ext cx="5911057" cy="3673954"/>
              </a:xfrm>
              <a:prstGeom prst="rect">
                <a:avLst/>
              </a:prstGeom>
              <a:blipFill>
                <a:blip r:embed="rId4"/>
                <a:stretch>
                  <a:fillRect l="-722" r="-48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1958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7151079" y="2253115"/>
            <a:ext cx="4556359" cy="3298995"/>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7F9108B-FAEA-48FE-B901-B502C11531F9}"/>
                  </a:ext>
                </a:extLst>
              </p:cNvPr>
              <p:cNvSpPr txBox="1"/>
              <p:nvPr/>
            </p:nvSpPr>
            <p:spPr>
              <a:xfrm>
                <a:off x="140787" y="1454332"/>
                <a:ext cx="6954020" cy="363721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最终，在信息集</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上采取</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的虚拟遗憾值如下计算：</a:t>
                </a:r>
              </a:p>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e>
                      </m:d>
                      <m:r>
                        <m:rPr>
                          <m:aln/>
                        </m:rP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e>
                      </m:d>
                    </m:oMath>
                    <m:oMath xmlns:m="http://schemas.openxmlformats.org/officeDocument/2006/math">
                      <m:r>
                        <m:rPr>
                          <m:aln/>
                        </m:rP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e>
                      </m:d>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e>
                      </m:d>
                    </m:oMath>
                    <m:oMath xmlns:m="http://schemas.openxmlformats.org/officeDocument/2006/math">
                      <m:r>
                        <m:rPr>
                          <m:aln/>
                        </m:rP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−0.5</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−0.75</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=0.25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在第一轮博弈中，累加虚拟遗憾值与行为遗憾值相同：</a:t>
                </a:r>
              </a:p>
              <a:p>
                <a:pPr algn="ctr">
                  <a:lnSpc>
                    <a:spcPct val="150000"/>
                  </a:lnSpc>
                </a:pPr>
                <a14:m>
                  <m:oMathPara xmlns:m="http://schemas.openxmlformats.org/officeDocument/2006/math">
                    <m:oMathParaPr>
                      <m:jc m:val="centerGroup"/>
                    </m:oMathParaPr>
                    <m:oMath xmlns:m="http://schemas.openxmlformats.org/officeDocument/2006/math">
                      <m:sSubSup>
                        <m:sSub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grow m:val="on"/>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sup>
                        <m:e>
                          <m:sSubSup>
                            <m:sSub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bSup>
                        </m:e>
                      </m:nary>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类似的，可以计算信息集</a:t>
                </a:r>
                <a14:m>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上采取</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加注</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策略的遗憾值：</a:t>
                </a:r>
              </a:p>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𝐵</m:t>
                          </m:r>
                        </m:e>
                      </m:d>
                      <m: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𝐵</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𝐵</m:t>
                          </m:r>
                        </m:e>
                      </m:d>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=−0.25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47F9108B-FAEA-48FE-B901-B502C11531F9}"/>
                  </a:ext>
                </a:extLst>
              </p:cNvPr>
              <p:cNvSpPr txBox="1">
                <a:spLocks noRot="1" noChangeAspect="1" noMove="1" noResize="1" noEditPoints="1" noAdjustHandles="1" noChangeArrowheads="1" noChangeShapeType="1" noTextEdit="1"/>
              </p:cNvSpPr>
              <p:nvPr/>
            </p:nvSpPr>
            <p:spPr>
              <a:xfrm>
                <a:off x="140787" y="1454332"/>
                <a:ext cx="6954020" cy="3637214"/>
              </a:xfrm>
              <a:prstGeom prst="rect">
                <a:avLst/>
              </a:prstGeom>
              <a:blipFill>
                <a:blip r:embed="rId4"/>
                <a:stretch>
                  <a:fillRect l="-88"/>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4C3D80F-1FE2-4B7F-B084-E35DE8567529}"/>
              </a:ext>
            </a:extLst>
          </p:cNvPr>
          <p:cNvSpPr/>
          <p:nvPr/>
        </p:nvSpPr>
        <p:spPr>
          <a:xfrm>
            <a:off x="240239" y="5360647"/>
            <a:ext cx="6592738" cy="382925"/>
          </a:xfrm>
          <a:prstGeom prst="rect">
            <a:avLst/>
          </a:prstGeom>
        </p:spPr>
        <p:txBody>
          <a:bodyPr wrap="square">
            <a:spAutoFit/>
          </a:bodyPr>
          <a:lstStyle/>
          <a:p>
            <a:pPr algn="just">
              <a:lnSpc>
                <a:spcPct val="150000"/>
              </a:lnSpc>
              <a:spcAft>
                <a:spcPts val="0"/>
              </a:spcAft>
            </a:pPr>
            <a:r>
              <a:rPr lang="zh-CN" altLang="zh-CN" sz="14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于是，根据遗憾值匹配算法计算结果，在下一轮的策略中会选择</a:t>
            </a:r>
            <a:r>
              <a:rPr lang="en-US" altLang="zh-CN" sz="14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4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策略。</a:t>
            </a:r>
            <a:endParaRPr lang="zh-CN" altLang="zh-CN" sz="14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82604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虚拟遗憾最小化算法：库恩扑克例子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pic>
        <p:nvPicPr>
          <p:cNvPr id="9" name="图片 8">
            <a:extLst>
              <a:ext uri="{FF2B5EF4-FFF2-40B4-BE49-F238E27FC236}">
                <a16:creationId xmlns:a16="http://schemas.microsoft.com/office/drawing/2014/main" id="{2B3CA8B7-6E7B-4B6F-86EF-1B545FFE893B}"/>
              </a:ext>
            </a:extLst>
          </p:cNvPr>
          <p:cNvPicPr>
            <a:picLocks noChangeAspect="1"/>
          </p:cNvPicPr>
          <p:nvPr/>
        </p:nvPicPr>
        <p:blipFill>
          <a:blip r:embed="rId3"/>
          <a:stretch>
            <a:fillRect/>
          </a:stretch>
        </p:blipFill>
        <p:spPr>
          <a:xfrm>
            <a:off x="7151079" y="2253115"/>
            <a:ext cx="4556359" cy="3298995"/>
          </a:xfrm>
          <a:prstGeom prst="rect">
            <a:avLst/>
          </a:prstGeom>
        </p:spPr>
      </p:pic>
      <p:pic>
        <p:nvPicPr>
          <p:cNvPr id="2" name="图片 1">
            <a:extLst>
              <a:ext uri="{FF2B5EF4-FFF2-40B4-BE49-F238E27FC236}">
                <a16:creationId xmlns:a16="http://schemas.microsoft.com/office/drawing/2014/main" id="{AE8722D3-1572-4405-AC43-BDED4202E607}"/>
              </a:ext>
            </a:extLst>
          </p:cNvPr>
          <p:cNvPicPr>
            <a:picLocks noChangeAspect="1"/>
          </p:cNvPicPr>
          <p:nvPr/>
        </p:nvPicPr>
        <p:blipFill>
          <a:blip r:embed="rId4"/>
          <a:stretch>
            <a:fillRect/>
          </a:stretch>
        </p:blipFill>
        <p:spPr>
          <a:xfrm>
            <a:off x="926271" y="2799670"/>
            <a:ext cx="5356500" cy="1746340"/>
          </a:xfrm>
          <a:prstGeom prst="rect">
            <a:avLst/>
          </a:prstGeom>
        </p:spPr>
      </p:pic>
    </p:spTree>
    <p:extLst>
      <p:ext uri="{BB962C8B-B14F-4D97-AF65-F5344CB8AC3E}">
        <p14:creationId xmlns:p14="http://schemas.microsoft.com/office/powerpoint/2010/main" val="505587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安全子博弈</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sp>
        <p:nvSpPr>
          <p:cNvPr id="10" name="文本框 9">
            <a:extLst>
              <a:ext uri="{FF2B5EF4-FFF2-40B4-BE49-F238E27FC236}">
                <a16:creationId xmlns:a16="http://schemas.microsoft.com/office/drawing/2014/main" id="{E1D0AA81-DAE2-4734-BEBD-804176D4E735}"/>
              </a:ext>
            </a:extLst>
          </p:cNvPr>
          <p:cNvSpPr txBox="1"/>
          <p:nvPr/>
        </p:nvSpPr>
        <p:spPr>
          <a:xfrm>
            <a:off x="1313395" y="2304002"/>
            <a:ext cx="4475916" cy="2031325"/>
          </a:xfrm>
          <a:prstGeom prst="rect">
            <a:avLst/>
          </a:prstGeom>
          <a:noFill/>
        </p:spPr>
        <p:txBody>
          <a:bodyPr wrap="square">
            <a:spAutoFit/>
          </a:bodyPr>
          <a:lstStyle/>
          <a:p>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从当前已经完成的部分博弈出发，将接下来博弈过程视为是一个单独子博弈，然后找到子博弈的最优反应策略，这样可以减小计算量，以便在接近叶节点的情况下得到更加精确的结果</a:t>
            </a:r>
            <a:endParaRPr lang="en-US"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完全信息下的子博弈</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安全子博弈</a:t>
            </a:r>
            <a:endParaRPr lang="zh-CN" altLang="en-US" b="1" dirty="0">
              <a:solidFill>
                <a:srgbClr val="FF0000"/>
              </a:solidFill>
            </a:endParaRPr>
          </a:p>
        </p:txBody>
      </p:sp>
      <p:pic>
        <p:nvPicPr>
          <p:cNvPr id="7" name="图片 6">
            <a:extLst>
              <a:ext uri="{FF2B5EF4-FFF2-40B4-BE49-F238E27FC236}">
                <a16:creationId xmlns:a16="http://schemas.microsoft.com/office/drawing/2014/main" id="{DF25AF3C-F4C9-459A-81A7-3F270CB8EDD0}"/>
              </a:ext>
            </a:extLst>
          </p:cNvPr>
          <p:cNvPicPr>
            <a:picLocks noChangeAspect="1"/>
          </p:cNvPicPr>
          <p:nvPr/>
        </p:nvPicPr>
        <p:blipFill>
          <a:blip r:embed="rId3"/>
          <a:stretch>
            <a:fillRect/>
          </a:stretch>
        </p:blipFill>
        <p:spPr>
          <a:xfrm>
            <a:off x="6690314" y="1654176"/>
            <a:ext cx="4188291" cy="4511977"/>
          </a:xfrm>
          <a:prstGeom prst="rect">
            <a:avLst/>
          </a:prstGeom>
        </p:spPr>
      </p:pic>
    </p:spTree>
    <p:extLst>
      <p:ext uri="{BB962C8B-B14F-4D97-AF65-F5344CB8AC3E}">
        <p14:creationId xmlns:p14="http://schemas.microsoft.com/office/powerpoint/2010/main" val="550605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安全子博弈</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sp>
        <p:nvSpPr>
          <p:cNvPr id="9" name="文本框 8">
            <a:extLst>
              <a:ext uri="{FF2B5EF4-FFF2-40B4-BE49-F238E27FC236}">
                <a16:creationId xmlns:a16="http://schemas.microsoft.com/office/drawing/2014/main" id="{BACC9E4C-E12B-4DD7-8988-CEC37682031B}"/>
              </a:ext>
            </a:extLst>
          </p:cNvPr>
          <p:cNvSpPr txBox="1"/>
          <p:nvPr/>
        </p:nvSpPr>
        <p:spPr>
          <a:xfrm>
            <a:off x="562823" y="2349925"/>
            <a:ext cx="6564808" cy="2640403"/>
          </a:xfrm>
          <a:prstGeom prst="rect">
            <a:avLst/>
          </a:prstGeom>
          <a:noFill/>
        </p:spPr>
        <p:txBody>
          <a:bodyPr wrap="square">
            <a:spAutoFit/>
          </a:bodyPr>
          <a:lstStyle/>
          <a:p>
            <a:pPr marL="285750" indent="-285750" algn="just">
              <a:lnSpc>
                <a:spcPct val="150000"/>
              </a:lnSpc>
              <a:buFont typeface="Wingdings" panose="05000000000000000000" pitchFamily="2" charset="2"/>
              <a:buChar char="l"/>
            </a:pP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600" dirty="0">
                <a:effectLst/>
                <a:latin typeface="Times New Roman" panose="02020603050405020304" pitchFamily="18" charset="0"/>
                <a:ea typeface="华文楷体" panose="02010600040101010101" pitchFamily="2" charset="-122"/>
              </a:rPr>
              <a:t>A</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随机抛一个硬币，然后根据硬币的正反面可以决定将硬币卖掉或者让玩家</a:t>
            </a:r>
            <a:r>
              <a:rPr lang="en-US" altLang="zh-CN" sz="1600" dirty="0">
                <a:effectLst/>
                <a:latin typeface="Times New Roman" panose="02020603050405020304" pitchFamily="18" charset="0"/>
                <a:ea typeface="华文楷体" panose="02010600040101010101" pitchFamily="2" charset="-122"/>
              </a:rPr>
              <a:t>B</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来猜测硬币的正反面。如果硬币抛掷结果是正面，玩家</a:t>
            </a:r>
            <a:r>
              <a:rPr lang="en-US" altLang="zh-CN" sz="1600" dirty="0">
                <a:effectLst/>
                <a:latin typeface="Times New Roman" panose="02020603050405020304" pitchFamily="18" charset="0"/>
                <a:ea typeface="华文楷体" panose="02010600040101010101" pitchFamily="2" charset="-122"/>
              </a:rPr>
              <a:t>A</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卖掉这一硬币可以获得</a:t>
            </a:r>
            <a:r>
              <a:rPr lang="en-US" altLang="zh-CN" sz="1600" dirty="0">
                <a:effectLst/>
                <a:latin typeface="Times New Roman" panose="02020603050405020304" pitchFamily="18" charset="0"/>
                <a:ea typeface="华文楷体" panose="02010600040101010101" pitchFamily="2" charset="-122"/>
              </a:rPr>
              <a:t>0.5</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元收益，如果硬币抛掷结果是负面，则玩家</a:t>
            </a:r>
            <a:r>
              <a:rPr lang="en-US" altLang="zh-CN" sz="1600" dirty="0">
                <a:effectLst/>
                <a:latin typeface="Times New Roman" panose="02020603050405020304" pitchFamily="18" charset="0"/>
                <a:ea typeface="华文楷体" panose="02010600040101010101" pitchFamily="2" charset="-122"/>
              </a:rPr>
              <a:t>A</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卖掉这一硬币会亏损</a:t>
            </a:r>
            <a:r>
              <a:rPr lang="en-US" altLang="zh-CN" sz="1600" dirty="0">
                <a:effectLst/>
                <a:latin typeface="Times New Roman" panose="02020603050405020304" pitchFamily="18" charset="0"/>
                <a:ea typeface="华文楷体" panose="02010600040101010101" pitchFamily="2" charset="-122"/>
              </a:rPr>
              <a:t>0.5</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元（收益为</a:t>
            </a:r>
            <a:r>
              <a:rPr lang="en-US" altLang="zh-CN" sz="1600" dirty="0">
                <a:effectLst/>
                <a:latin typeface="Times New Roman" panose="02020603050405020304" pitchFamily="18" charset="0"/>
                <a:ea typeface="华文楷体" panose="02010600040101010101" pitchFamily="2" charset="-122"/>
              </a:rPr>
              <a:t>-0.5</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如果玩家</a:t>
            </a:r>
            <a:r>
              <a:rPr lang="en-US" altLang="zh-CN" sz="1600" dirty="0">
                <a:effectLst/>
                <a:latin typeface="Times New Roman" panose="02020603050405020304" pitchFamily="18" charset="0"/>
                <a:ea typeface="华文楷体" panose="02010600040101010101" pitchFamily="2" charset="-122"/>
              </a:rPr>
              <a:t>A</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不采取售卖硬币的行动，而是让玩家</a:t>
            </a:r>
            <a:r>
              <a:rPr lang="en-US" altLang="zh-CN" sz="1600" dirty="0">
                <a:effectLst/>
                <a:latin typeface="Times New Roman" panose="02020603050405020304" pitchFamily="18" charset="0"/>
                <a:ea typeface="华文楷体" panose="02010600040101010101" pitchFamily="2" charset="-122"/>
              </a:rPr>
              <a:t>B</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猜硬币的正反，则玩家</a:t>
            </a:r>
            <a:r>
              <a:rPr lang="en-US" altLang="zh-CN" sz="1600" dirty="0">
                <a:effectLst/>
                <a:latin typeface="Times New Roman" panose="02020603050405020304" pitchFamily="18" charset="0"/>
                <a:ea typeface="华文楷体" panose="02010600040101010101" pitchFamily="2" charset="-122"/>
              </a:rPr>
              <a:t>B</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猜错正反前提下玩家</a:t>
            </a:r>
            <a:r>
              <a:rPr lang="en-US" altLang="zh-CN" sz="1600" dirty="0">
                <a:effectLst/>
                <a:latin typeface="Times New Roman" panose="02020603050405020304" pitchFamily="18" charset="0"/>
                <a:ea typeface="华文楷体" panose="02010600040101010101" pitchFamily="2" charset="-122"/>
              </a:rPr>
              <a:t>A</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可以获得</a:t>
            </a:r>
            <a:r>
              <a:rPr lang="en-US" altLang="zh-CN" sz="1600" dirty="0">
                <a:effectLst/>
                <a:latin typeface="Times New Roman" panose="02020603050405020304" pitchFamily="18" charset="0"/>
                <a:ea typeface="华文楷体" panose="02010600040101010101" pitchFamily="2" charset="-122"/>
              </a:rPr>
              <a:t>1</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元或者玩家</a:t>
            </a:r>
            <a:r>
              <a:rPr lang="en-US" altLang="zh-CN" sz="1600" dirty="0">
                <a:effectLst/>
                <a:latin typeface="Times New Roman" panose="02020603050405020304" pitchFamily="18" charset="0"/>
                <a:ea typeface="华文楷体" panose="02010600040101010101" pitchFamily="2" charset="-122"/>
              </a:rPr>
              <a:t>B</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猜对正反前提下玩家</a:t>
            </a:r>
            <a:r>
              <a:rPr lang="en-US" altLang="zh-CN" sz="1600" dirty="0">
                <a:effectLst/>
                <a:latin typeface="Times New Roman" panose="02020603050405020304" pitchFamily="18" charset="0"/>
                <a:ea typeface="华文楷体" panose="02010600040101010101" pitchFamily="2" charset="-122"/>
              </a:rPr>
              <a:t>A</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会亏损</a:t>
            </a:r>
            <a:r>
              <a:rPr lang="en-US" altLang="zh-CN" sz="1600" dirty="0">
                <a:effectLst/>
                <a:latin typeface="Times New Roman" panose="02020603050405020304" pitchFamily="18" charset="0"/>
                <a:ea typeface="华文楷体" panose="02010600040101010101" pitchFamily="2" charset="-122"/>
              </a:rPr>
              <a:t>1</a:t>
            </a:r>
            <a:r>
              <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rPr>
              <a:t>元。</a:t>
            </a:r>
            <a:endParaRPr lang="zh-CN" altLang="en-US" sz="1600" dirty="0"/>
          </a:p>
        </p:txBody>
      </p:sp>
      <p:pic>
        <p:nvPicPr>
          <p:cNvPr id="2" name="图片 1">
            <a:extLst>
              <a:ext uri="{FF2B5EF4-FFF2-40B4-BE49-F238E27FC236}">
                <a16:creationId xmlns:a16="http://schemas.microsoft.com/office/drawing/2014/main" id="{FBF51E03-634A-467E-88B6-C6A74E9C3C34}"/>
              </a:ext>
            </a:extLst>
          </p:cNvPr>
          <p:cNvPicPr>
            <a:picLocks noChangeAspect="1"/>
          </p:cNvPicPr>
          <p:nvPr/>
        </p:nvPicPr>
        <p:blipFill>
          <a:blip r:embed="rId3"/>
          <a:stretch>
            <a:fillRect/>
          </a:stretch>
        </p:blipFill>
        <p:spPr>
          <a:xfrm>
            <a:off x="7688177" y="1875693"/>
            <a:ext cx="2862592" cy="3335446"/>
          </a:xfrm>
          <a:prstGeom prst="rect">
            <a:avLst/>
          </a:prstGeom>
        </p:spPr>
      </p:pic>
    </p:spTree>
    <p:extLst>
      <p:ext uri="{BB962C8B-B14F-4D97-AF65-F5344CB8AC3E}">
        <p14:creationId xmlns:p14="http://schemas.microsoft.com/office/powerpoint/2010/main" val="1896332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安全子博弈</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p:grpSp>
        <p:nvGrpSpPr>
          <p:cNvPr id="10" name="组合 9">
            <a:extLst>
              <a:ext uri="{FF2B5EF4-FFF2-40B4-BE49-F238E27FC236}">
                <a16:creationId xmlns:a16="http://schemas.microsoft.com/office/drawing/2014/main" id="{DC4CF88F-3122-474A-A7FD-727D79AC7C3A}"/>
              </a:ext>
            </a:extLst>
          </p:cNvPr>
          <p:cNvGrpSpPr/>
          <p:nvPr/>
        </p:nvGrpSpPr>
        <p:grpSpPr>
          <a:xfrm>
            <a:off x="384653" y="1580941"/>
            <a:ext cx="11297475" cy="5455721"/>
            <a:chOff x="256845" y="990098"/>
            <a:chExt cx="8094372" cy="5455721"/>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023FEBE-8997-4BBF-B48E-4F831D2DF7CB}"/>
                    </a:ext>
                  </a:extLst>
                </p:cNvPr>
                <p:cNvSpPr txBox="1"/>
                <p:nvPr/>
              </p:nvSpPr>
              <p:spPr>
                <a:xfrm>
                  <a:off x="422691" y="990098"/>
                  <a:ext cx="5703491" cy="2585323"/>
                </a:xfrm>
                <a:prstGeom prst="rect">
                  <a:avLst/>
                </a:prstGeom>
                <a:noFill/>
              </p:spPr>
              <p:txBody>
                <a:bodyPr wrap="square">
                  <a:spAutoFit/>
                </a:bodyPr>
                <a:lstStyle/>
                <a:p>
                  <a:pPr marL="285750" indent="-285750" algn="just">
                    <a:buFont typeface="Arial" panose="020B0604020202020204" pitchFamily="34" charset="0"/>
                    <a:buChar cha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在硬币投掷结果为正面情况下，玩家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卖掉硬币的收益</a:t>
                  </a:r>
                  <a14:m>
                    <m:oMath xmlns:m="http://schemas.openxmlformats.org/officeDocument/2006/math">
                      <m:sSub>
                        <m:sSubPr>
                          <m:ctrlPr>
                            <a:rPr lang="zh-CN" altLang="zh-CN"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，在硬币投掷结果为反面情况下，玩家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卖掉硬币的收益</a:t>
                  </a:r>
                  <a14:m>
                    <m:oMath xmlns:m="http://schemas.openxmlformats.org/officeDocument/2006/math">
                      <m:sSub>
                        <m:sSubPr>
                          <m:ctrlPr>
                            <a:rPr lang="zh-CN" altLang="zh-CN"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。在硬币投掷结果为正面或反面的概率相等情况下，要使玩家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选择卖硬币和猜硬币的收益一样，则玩家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的策略要使得玩家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在硬币投掷结果为正面情况下，选择猜硬币这一行动使得玩家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获得的期望收益</a:t>
                  </a:r>
                  <a14:m>
                    <m:oMath xmlns:m="http://schemas.openxmlformats.org/officeDocument/2006/math">
                      <m:sSub>
                        <m:sSubPr>
                          <m:ctrlPr>
                            <a:rPr lang="zh-CN" altLang="zh-CN"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，在硬币投掷结果为反面情况下，选择猜硬币这一行动使得玩家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获得的的期望收益</a:t>
                  </a:r>
                  <a14:m>
                    <m:oMath xmlns:m="http://schemas.openxmlformats.org/officeDocument/2006/math">
                      <m:sSub>
                        <m:sSubPr>
                          <m:ctrlPr>
                            <a:rPr lang="zh-CN" altLang="zh-CN"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endParaRPr lang="zh-CN" altLang="en-US" dirty="0"/>
                </a:p>
              </p:txBody>
            </p:sp>
          </mc:Choice>
          <mc:Fallback xmlns="">
            <p:sp>
              <p:nvSpPr>
                <p:cNvPr id="11" name="文本框 10">
                  <a:extLst>
                    <a:ext uri="{FF2B5EF4-FFF2-40B4-BE49-F238E27FC236}">
                      <a16:creationId xmlns:a16="http://schemas.microsoft.com/office/drawing/2014/main" id="{8023FEBE-8997-4BBF-B48E-4F831D2DF7CB}"/>
                    </a:ext>
                  </a:extLst>
                </p:cNvPr>
                <p:cNvSpPr txBox="1">
                  <a:spLocks noRot="1" noChangeAspect="1" noMove="1" noResize="1" noEditPoints="1" noAdjustHandles="1" noChangeArrowheads="1" noChangeShapeType="1" noTextEdit="1"/>
                </p:cNvSpPr>
                <p:nvPr/>
              </p:nvSpPr>
              <p:spPr>
                <a:xfrm>
                  <a:off x="422691" y="990098"/>
                  <a:ext cx="5703491" cy="2585323"/>
                </a:xfrm>
                <a:prstGeom prst="rect">
                  <a:avLst/>
                </a:prstGeom>
                <a:blipFill>
                  <a:blip r:embed="rId3"/>
                  <a:stretch>
                    <a:fillRect l="-459" t="-1415" r="-6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0059D02-A14D-44CD-9B3E-E1CF79B43F80}"/>
                    </a:ext>
                  </a:extLst>
                </p:cNvPr>
                <p:cNvSpPr txBox="1"/>
                <p:nvPr/>
              </p:nvSpPr>
              <p:spPr>
                <a:xfrm>
                  <a:off x="256845" y="3306498"/>
                  <a:ext cx="8094372" cy="313932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猜硬币投掷结果为正面的概率为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，对应的其猜硬币投掷结果为反面的概率为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，则有：</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从而可求得玩家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猜测硬币投掷结果为正面的概率为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0.25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、猜测硬币投掷结果为反面的概率为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0.75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按照这样的概率来猜测硬币投掷结果为正面或反面的情况下，将使得玩家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的最终期望收益为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在这场博弈中，即使玩家</a:t>
                  </a:r>
                  <a:r>
                    <a:rPr lang="en-US" altLang="zh-CN" sz="1800" dirty="0">
                      <a:effectLst/>
                      <a:latin typeface="Times New Roman" panose="02020603050405020304" pitchFamily="18" charset="0"/>
                      <a:ea typeface="华文楷体" panose="02010600040101010101" pitchFamily="2" charset="-122"/>
                    </a:rPr>
                    <a:t>A</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选择了让玩家</a:t>
                  </a:r>
                  <a:r>
                    <a:rPr lang="en-US" altLang="zh-CN" sz="1800" dirty="0">
                      <a:effectLst/>
                      <a:latin typeface="Times New Roman" panose="02020603050405020304" pitchFamily="18" charset="0"/>
                      <a:ea typeface="华文楷体" panose="02010600040101010101" pitchFamily="2" charset="-122"/>
                    </a:rPr>
                    <a:t>B</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来猜测硬币投掷结果的正反，玩家</a:t>
                  </a:r>
                  <a:r>
                    <a:rPr lang="en-US" altLang="zh-CN" sz="1800" dirty="0">
                      <a:effectLst/>
                      <a:latin typeface="Times New Roman" panose="02020603050405020304" pitchFamily="18" charset="0"/>
                      <a:ea typeface="华文楷体" panose="02010600040101010101" pitchFamily="2" charset="-122"/>
                    </a:rPr>
                    <a:t>B</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也必须根据玩家</a:t>
                  </a:r>
                  <a:r>
                    <a:rPr lang="en-US" altLang="zh-CN" sz="1800" dirty="0">
                      <a:effectLst/>
                      <a:latin typeface="Times New Roman" panose="02020603050405020304" pitchFamily="18" charset="0"/>
                      <a:ea typeface="华文楷体" panose="02010600040101010101" pitchFamily="2" charset="-122"/>
                    </a:rPr>
                    <a:t>A</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选择卖掉硬币的期望收益来计算自己纳什均衡的策略。</a:t>
                  </a:r>
                  <a:endParaRPr lang="zh-CN" altLang="en-US" dirty="0"/>
                </a:p>
              </p:txBody>
            </p:sp>
          </mc:Choice>
          <mc:Fallback xmlns="">
            <p:sp>
              <p:nvSpPr>
                <p:cNvPr id="12" name="文本框 11">
                  <a:extLst>
                    <a:ext uri="{FF2B5EF4-FFF2-40B4-BE49-F238E27FC236}">
                      <a16:creationId xmlns:a16="http://schemas.microsoft.com/office/drawing/2014/main" id="{40059D02-A14D-44CD-9B3E-E1CF79B43F80}"/>
                    </a:ext>
                  </a:extLst>
                </p:cNvPr>
                <p:cNvSpPr txBox="1">
                  <a:spLocks noRot="1" noChangeAspect="1" noMove="1" noResize="1" noEditPoints="1" noAdjustHandles="1" noChangeArrowheads="1" noChangeShapeType="1" noTextEdit="1"/>
                </p:cNvSpPr>
                <p:nvPr/>
              </p:nvSpPr>
              <p:spPr>
                <a:xfrm>
                  <a:off x="256845" y="3306498"/>
                  <a:ext cx="8094372" cy="3139321"/>
                </a:xfrm>
                <a:prstGeom prst="rect">
                  <a:avLst/>
                </a:prstGeom>
                <a:blipFill>
                  <a:blip r:embed="rId4"/>
                  <a:stretch>
                    <a:fillRect l="-324" r="-486"/>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0ECC24AF-70C3-445A-9F2A-4FC8CFF72DA8}"/>
              </a:ext>
            </a:extLst>
          </p:cNvPr>
          <p:cNvPicPr>
            <a:picLocks noChangeAspect="1"/>
          </p:cNvPicPr>
          <p:nvPr/>
        </p:nvPicPr>
        <p:blipFill>
          <a:blip r:embed="rId5"/>
          <a:stretch>
            <a:fillRect/>
          </a:stretch>
        </p:blipFill>
        <p:spPr>
          <a:xfrm>
            <a:off x="9282114" y="1484266"/>
            <a:ext cx="1831343" cy="2133852"/>
          </a:xfrm>
          <a:prstGeom prst="rect">
            <a:avLst/>
          </a:prstGeom>
        </p:spPr>
      </p:pic>
    </p:spTree>
    <p:extLst>
      <p:ext uri="{BB962C8B-B14F-4D97-AF65-F5344CB8AC3E}">
        <p14:creationId xmlns:p14="http://schemas.microsoft.com/office/powerpoint/2010/main" val="1297748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安全子博弈</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二、博弈策略求解</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C17C1490-C1AC-4535-AD9E-BE23544EF20F}"/>
                  </a:ext>
                </a:extLst>
              </p:cNvPr>
              <p:cNvSpPr txBox="1"/>
              <p:nvPr/>
            </p:nvSpPr>
            <p:spPr>
              <a:xfrm>
                <a:off x="852473" y="1454332"/>
                <a:ext cx="10603513" cy="494731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在硬币投掷结果为正面情况下卖掉硬币的收益</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，在硬币投掷结果为反面情况下卖掉硬币的收益</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，那么类似地可以求出玩家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的纳什均衡反应策略应该是以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0.25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概率来猜测硬币投掷结果是反面，以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0.75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概率来猜测硬币投掷结果是正面。如果单独考虑猜硬币的情况，而不考虑卖硬币的情况，在正面和反面出现概率相同的情况下，玩家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应该以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的概率猜测正面，以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的概率猜测反面。</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对于一个非完全信息的博弈，通常可以找到一些从全局出发的近似解法</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，例如使用上一节中的虚拟遗憾值最小化算法，所谓</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安全子博弈</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是指在子博弈的求解过程中，</a:t>
                </a:r>
                <a:r>
                  <a:rPr lang="zh-CN" altLang="zh-CN" sz="1800" kern="100"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得到的结果一定不差于全局的近似解法。</a:t>
                </a:r>
                <a:endParaRPr lang="en-US" altLang="zh-CN" sz="1800" kern="100"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在上面抛硬币的例子当中，在猜硬币的过程中，如果玩家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的行动是通过预测玩家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卖掉硬币的收益来决定，猜硬币这个子博弈就是安全的。反之如果玩家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的行动仅考虑猜硬币的过程（本例中为不考虑</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买硬币的收益），则猜硬币这个子博弈就是不安全的。</a:t>
                </a:r>
              </a:p>
              <a:p>
                <a:pPr marL="285750" indent="-285750" algn="just">
                  <a:lnSpc>
                    <a:spcPct val="150000"/>
                  </a:lnSpc>
                  <a:buFont typeface="Arial" panose="020B0604020202020204" pitchFamily="34" charset="0"/>
                  <a:buChar char="•"/>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C17C1490-C1AC-4535-AD9E-BE23544EF20F}"/>
                  </a:ext>
                </a:extLst>
              </p:cNvPr>
              <p:cNvSpPr txBox="1">
                <a:spLocks noRot="1" noChangeAspect="1" noMove="1" noResize="1" noEditPoints="1" noAdjustHandles="1" noChangeArrowheads="1" noChangeShapeType="1" noTextEdit="1"/>
              </p:cNvSpPr>
              <p:nvPr/>
            </p:nvSpPr>
            <p:spPr>
              <a:xfrm>
                <a:off x="852473" y="1454332"/>
                <a:ext cx="10603513" cy="4947316"/>
              </a:xfrm>
              <a:prstGeom prst="rect">
                <a:avLst/>
              </a:prstGeom>
              <a:blipFill>
                <a:blip r:embed="rId3"/>
                <a:stretch>
                  <a:fillRect l="-403" r="-4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5219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博弈规则设计：研究问题</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三、博弈规则设计</a:t>
            </a:r>
            <a:endParaRPr lang="zh-CN" altLang="en-US" sz="1600" dirty="0">
              <a:solidFill>
                <a:srgbClr val="000000"/>
              </a:solidFill>
              <a:latin typeface="Times New Roman" panose="02020603050405020304" pitchFamily="18" charset="0"/>
            </a:endParaRPr>
          </a:p>
        </p:txBody>
      </p:sp>
      <p:sp>
        <p:nvSpPr>
          <p:cNvPr id="8" name="文本框 7">
            <a:extLst>
              <a:ext uri="{FF2B5EF4-FFF2-40B4-BE49-F238E27FC236}">
                <a16:creationId xmlns:a16="http://schemas.microsoft.com/office/drawing/2014/main" id="{E9C6AD40-3030-4790-917E-4692FEFB4E9E}"/>
              </a:ext>
            </a:extLst>
          </p:cNvPr>
          <p:cNvSpPr txBox="1"/>
          <p:nvPr/>
        </p:nvSpPr>
        <p:spPr>
          <a:xfrm>
            <a:off x="1665700" y="1726804"/>
            <a:ext cx="9133598" cy="328211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在现实生活中，如果所有博弈者都追求自己利益最大化，很可能会导致两败俱伤的下场，那么应该如何设计博弈的规则使得博弈的最终局势能尽可能达到整体利益的最大化呢？</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例如许多城市为了避免机动车过快增长造成城市拥堵，因此限制了车牌的发放量。这样，车牌的发放方式就是需要决策者经过周密的考虑后决定的。通常而言，车牌的发放既要能满足有紧迫需求的人，又要满足普通家庭的日常需求，所以很多城市都采取了车牌竞价和随机摇号两种方式发放车牌。</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88833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184747" y="1477578"/>
            <a:ext cx="6533560" cy="3172343"/>
          </a:xfrm>
          <a:prstGeom prst="rect">
            <a:avLst/>
          </a:prstGeom>
          <a:noFill/>
        </p:spPr>
        <p:txBody>
          <a:bodyPr wrap="square" rtlCol="0">
            <a:spAutoFit/>
          </a:bodyPr>
          <a:lstStyle/>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一、博弈论相关概念</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二、博弈策略求解</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三、博弈规则设计</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四、非完全信息博弈</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博弈规则设计：双边匹配问题</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三、博弈规则设计</a:t>
            </a:r>
            <a:endParaRPr lang="zh-CN" altLang="en-US" sz="1600" dirty="0">
              <a:solidFill>
                <a:srgbClr val="000000"/>
              </a:solidFill>
              <a:latin typeface="Times New Roman" panose="02020603050405020304" pitchFamily="18" charset="0"/>
            </a:endParaRPr>
          </a:p>
        </p:txBody>
      </p:sp>
      <p:sp>
        <p:nvSpPr>
          <p:cNvPr id="9" name="文本框 8">
            <a:extLst>
              <a:ext uri="{FF2B5EF4-FFF2-40B4-BE49-F238E27FC236}">
                <a16:creationId xmlns:a16="http://schemas.microsoft.com/office/drawing/2014/main" id="{3EE6064F-4D2C-4198-8FE0-074F944FA8E1}"/>
              </a:ext>
            </a:extLst>
          </p:cNvPr>
          <p:cNvSpPr txBox="1"/>
          <p:nvPr/>
        </p:nvSpPr>
        <p:spPr>
          <a:xfrm>
            <a:off x="665872" y="1484266"/>
            <a:ext cx="10986866" cy="88146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在生活中，人们常常会碰到与资源匹配相关的决策问题</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如求职就业、报考录取等</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，这些需要双向选择的情况被称为是</a:t>
            </a: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双边匹配问题</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。在双边匹配问题中，需要双方互相满足对方的需求才会达成匹配。</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A35866B-B6FD-4062-A265-EB63B6DB0336}"/>
                  </a:ext>
                </a:extLst>
              </p:cNvPr>
              <p:cNvSpPr txBox="1"/>
              <p:nvPr/>
            </p:nvSpPr>
            <p:spPr>
              <a:xfrm>
                <a:off x="1022042" y="3480069"/>
                <a:ext cx="10652665" cy="2453749"/>
              </a:xfrm>
              <a:prstGeom prst="rect">
                <a:avLst/>
              </a:prstGeom>
              <a:noFill/>
            </p:spPr>
            <p:txBody>
              <a:bodyPr wrap="square">
                <a:spAutoFit/>
              </a:bodyPr>
              <a:lstStyle/>
              <a:p>
                <a:pPr indent="266700" algn="just">
                  <a:lnSpc>
                    <a:spcPct val="150000"/>
                  </a:lnSpc>
                </a:pPr>
                <a:r>
                  <a:rPr lang="zh-CN" altLang="en-US" sz="1600" b="1" kern="100" dirty="0">
                    <a:effectLst/>
                    <a:latin typeface="Times New Roman" panose="02020603050405020304" pitchFamily="18" charset="0"/>
                    <a:ea typeface="华文楷体" panose="02010600040101010101" pitchFamily="2" charset="-122"/>
                    <a:cs typeface="Times New Roman" panose="02020603050405020304" pitchFamily="18" charset="0"/>
                  </a:rPr>
                  <a:t>该</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问题指在给定成员偏好顺序的情况下，为两组成员寻找稳定的匹配。假设有</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𝒏</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个单身男性构成的集合</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𝑴</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𝟐</m:t>
                        </m:r>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𝒏</m:t>
                        </m:r>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，以及</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𝒏</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个单身女性构成的集合</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𝑭</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𝟐</m:t>
                        </m:r>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𝒏</m:t>
                        </m:r>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。对于任意一名单身男性</a:t>
                </a:r>
                <a14:m>
                  <m:oMath xmlns:m="http://schemas.openxmlformats.org/officeDocument/2006/math">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，都有自己爱慕的单身女性的顺序</a:t>
                </a:r>
                <a14:m>
                  <m:oMath xmlns:m="http://schemas.openxmlformats.org/officeDocument/2006/math">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𝒔</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𝟏</m:t>
                            </m:r>
                          </m:sub>
                        </m:sSub>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𝟐</m:t>
                            </m:r>
                          </m:sub>
                        </m:sSub>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𝒏</m:t>
                            </m:r>
                          </m:sub>
                        </m:sSub>
                      </m:sub>
                    </m:sSub>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𝒋</m:t>
                            </m:r>
                          </m:sub>
                        </m:sSub>
                      </m:sub>
                    </m:sSub>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表示第</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名男性所喜欢单身女性中排在第</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𝒋</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位的单身女性，同理对于任意一名单身女性</a:t>
                </a:r>
                <a14:m>
                  <m:oMath xmlns:m="http://schemas.openxmlformats.org/officeDocument/2006/math">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也有其爱慕的单身男性顺序</a:t>
                </a:r>
                <a14:m>
                  <m:oMath xmlns:m="http://schemas.openxmlformats.org/officeDocument/2006/math">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𝒔</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𝟏</m:t>
                            </m:r>
                          </m:sub>
                        </m:sSub>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𝟐</m:t>
                            </m:r>
                          </m:sub>
                        </m:sSub>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𝒏</m:t>
                            </m:r>
                          </m:sub>
                        </m:sSub>
                      </m:sub>
                    </m:sSub>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𝒋</m:t>
                            </m:r>
                          </m:sub>
                        </m:sSub>
                      </m:sub>
                    </m:sSub>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表示第</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名女性所喜欢单身男性中排在第</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𝒋</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位的单身男性。算法的最终目标是为这</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𝟐</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𝒏</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个男士和女士匹配得到</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𝒏</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对伴侣，每一对伴侣可以表示为</a:t>
                </a:r>
                <a14:m>
                  <m:oMath xmlns:m="http://schemas.openxmlformats.org/officeDocument/2006/math">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6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𝒋</m:t>
                        </m:r>
                      </m:sub>
                    </m:sSub>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AA35866B-B6FD-4062-A265-EB63B6DB0336}"/>
                  </a:ext>
                </a:extLst>
              </p:cNvPr>
              <p:cNvSpPr txBox="1">
                <a:spLocks noRot="1" noChangeAspect="1" noMove="1" noResize="1" noEditPoints="1" noAdjustHandles="1" noChangeArrowheads="1" noChangeShapeType="1" noTextEdit="1"/>
              </p:cNvSpPr>
              <p:nvPr/>
            </p:nvSpPr>
            <p:spPr>
              <a:xfrm>
                <a:off x="1022042" y="3480069"/>
                <a:ext cx="10652665" cy="2453749"/>
              </a:xfrm>
              <a:prstGeom prst="rect">
                <a:avLst/>
              </a:prstGeom>
              <a:blipFill>
                <a:blip r:embed="rId3"/>
                <a:stretch>
                  <a:fillRect l="-343" r="-286" b="-199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2C8B6524-6C87-4E75-A24A-632DCECC92B6}"/>
              </a:ext>
            </a:extLst>
          </p:cNvPr>
          <p:cNvSpPr txBox="1"/>
          <p:nvPr/>
        </p:nvSpPr>
        <p:spPr>
          <a:xfrm>
            <a:off x="1936653" y="2759645"/>
            <a:ext cx="9317501" cy="461665"/>
          </a:xfrm>
          <a:prstGeom prst="rect">
            <a:avLst/>
          </a:prstGeom>
          <a:noFill/>
        </p:spPr>
        <p:txBody>
          <a:bodyPr wrap="square">
            <a:spAutoFit/>
          </a:bodyPr>
          <a:lstStyle/>
          <a:p>
            <a:r>
              <a:rPr lang="zh-CN" altLang="zh-CN" sz="24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稳定婚姻问题</a:t>
            </a:r>
            <a:r>
              <a:rPr lang="zh-CN" altLang="zh-CN" sz="2400"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stable marriage problem</a:t>
            </a:r>
            <a:r>
              <a:rPr lang="zh-CN" altLang="zh-CN" sz="2400"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：典型的双匹配问题</a:t>
            </a:r>
            <a:endParaRPr lang="zh-CN" altLang="en-US" sz="2400" dirty="0">
              <a:solidFill>
                <a:schemeClr val="tx2"/>
              </a:solidFill>
            </a:endParaRPr>
          </a:p>
        </p:txBody>
      </p:sp>
    </p:spTree>
    <p:extLst>
      <p:ext uri="{BB962C8B-B14F-4D97-AF65-F5344CB8AC3E}">
        <p14:creationId xmlns:p14="http://schemas.microsoft.com/office/powerpoint/2010/main" val="375090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博弈规则设计：双边匹配问题</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三、博弈规则设计</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EC902D1-71E6-4924-A630-E024C05EC53F}"/>
                  </a:ext>
                </a:extLst>
              </p:cNvPr>
              <p:cNvSpPr txBox="1"/>
              <p:nvPr/>
            </p:nvSpPr>
            <p:spPr>
              <a:xfrm>
                <a:off x="1392939" y="1822382"/>
                <a:ext cx="10001891" cy="369332"/>
              </a:xfrm>
              <a:prstGeom prst="rect">
                <a:avLst/>
              </a:prstGeom>
              <a:noFill/>
            </p:spPr>
            <p:txBody>
              <a:bodyPr wrap="square">
                <a:spAutoFit/>
              </a:bodyPr>
              <a:lstStyle/>
              <a:p>
                <a:pPr algn="ct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假设有</a:t>
                </a:r>
                <a:r>
                  <a:rPr lang="en-US" altLang="zh-CN" sz="1800" b="1" dirty="0">
                    <a:effectLst/>
                    <a:latin typeface="Times New Roman" panose="02020603050405020304" pitchFamily="18" charset="0"/>
                    <a:ea typeface="华文楷体" panose="02010600040101010101" pitchFamily="2" charset="-122"/>
                  </a:rPr>
                  <a:t>4</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名单身男性</a:t>
                </a:r>
                <a14:m>
                  <m:oMath xmlns:m="http://schemas.openxmlformats.org/officeDocument/2006/math">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𝟏</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𝟐</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𝟑</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𝟒</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dirty="0">
                    <a:effectLst/>
                    <a:latin typeface="Times New Roman" panose="02020603050405020304" pitchFamily="18" charset="0"/>
                    <a:ea typeface="华文楷体" panose="02010600040101010101" pitchFamily="2" charset="-122"/>
                  </a:rPr>
                  <a:t>4</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名单身女性</a:t>
                </a:r>
                <a14:m>
                  <m:oMath xmlns:m="http://schemas.openxmlformats.org/officeDocument/2006/math">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𝑨</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𝑩</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𝑪</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𝑫</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，他（她）们的</a:t>
                </a:r>
                <a:r>
                  <a:rPr lang="zh-CN" altLang="en-US" sz="1800" b="1"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爱慕序列如表</a:t>
                </a:r>
                <a:r>
                  <a:rPr lang="en-US" altLang="zh-CN" b="1" dirty="0">
                    <a:latin typeface="Times New Roman" panose="02020603050405020304" pitchFamily="18" charset="0"/>
                    <a:ea typeface="华文楷体" panose="02010600040101010101" pitchFamily="2" charset="-122"/>
                  </a:rPr>
                  <a:t>7</a:t>
                </a:r>
                <a:r>
                  <a:rPr lang="en-US" altLang="zh-CN" sz="1800" b="1" dirty="0">
                    <a:effectLst/>
                    <a:latin typeface="Times New Roman" panose="02020603050405020304" pitchFamily="18" charset="0"/>
                    <a:ea typeface="华文楷体" panose="02010600040101010101" pitchFamily="2" charset="-122"/>
                  </a:rPr>
                  <a:t>.10</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所示</a:t>
                </a:r>
                <a:endParaRPr lang="zh-CN" altLang="en-US" b="1" dirty="0"/>
              </a:p>
            </p:txBody>
          </p:sp>
        </mc:Choice>
        <mc:Fallback xmlns="">
          <p:sp>
            <p:nvSpPr>
              <p:cNvPr id="12" name="文本框 11">
                <a:extLst>
                  <a:ext uri="{FF2B5EF4-FFF2-40B4-BE49-F238E27FC236}">
                    <a16:creationId xmlns:a16="http://schemas.microsoft.com/office/drawing/2014/main" id="{EEC902D1-71E6-4924-A630-E024C05EC53F}"/>
                  </a:ext>
                </a:extLst>
              </p:cNvPr>
              <p:cNvSpPr txBox="1">
                <a:spLocks noRot="1" noChangeAspect="1" noMove="1" noResize="1" noEditPoints="1" noAdjustHandles="1" noChangeArrowheads="1" noChangeShapeType="1" noTextEdit="1"/>
              </p:cNvSpPr>
              <p:nvPr/>
            </p:nvSpPr>
            <p:spPr>
              <a:xfrm>
                <a:off x="1392939" y="1822382"/>
                <a:ext cx="10001891" cy="369332"/>
              </a:xfrm>
              <a:prstGeom prst="rect">
                <a:avLst/>
              </a:prstGeom>
              <a:blipFill>
                <a:blip r:embed="rId3"/>
                <a:stretch>
                  <a:fillRect t="-11475" b="-2623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FCFEF56-9F3F-44A3-8300-4DF67AFF656A}"/>
              </a:ext>
            </a:extLst>
          </p:cNvPr>
          <p:cNvPicPr>
            <a:picLocks noChangeAspect="1"/>
          </p:cNvPicPr>
          <p:nvPr/>
        </p:nvPicPr>
        <p:blipFill>
          <a:blip r:embed="rId4"/>
          <a:stretch>
            <a:fillRect/>
          </a:stretch>
        </p:blipFill>
        <p:spPr>
          <a:xfrm>
            <a:off x="1034225" y="2892307"/>
            <a:ext cx="4524608" cy="2011366"/>
          </a:xfrm>
          <a:prstGeom prst="rect">
            <a:avLst/>
          </a:prstGeom>
        </p:spPr>
      </p:pic>
      <p:pic>
        <p:nvPicPr>
          <p:cNvPr id="8" name="图片 7">
            <a:extLst>
              <a:ext uri="{FF2B5EF4-FFF2-40B4-BE49-F238E27FC236}">
                <a16:creationId xmlns:a16="http://schemas.microsoft.com/office/drawing/2014/main" id="{E8FEEFEB-E2D7-4565-8532-8B158A282E6F}"/>
              </a:ext>
            </a:extLst>
          </p:cNvPr>
          <p:cNvPicPr>
            <a:picLocks noChangeAspect="1"/>
          </p:cNvPicPr>
          <p:nvPr/>
        </p:nvPicPr>
        <p:blipFill>
          <a:blip r:embed="rId5"/>
          <a:stretch>
            <a:fillRect/>
          </a:stretch>
        </p:blipFill>
        <p:spPr>
          <a:xfrm>
            <a:off x="6213135" y="2995400"/>
            <a:ext cx="4670665" cy="1908273"/>
          </a:xfrm>
          <a:prstGeom prst="rect">
            <a:avLst/>
          </a:prstGeom>
        </p:spPr>
      </p:pic>
    </p:spTree>
    <p:extLst>
      <p:ext uri="{BB962C8B-B14F-4D97-AF65-F5344CB8AC3E}">
        <p14:creationId xmlns:p14="http://schemas.microsoft.com/office/powerpoint/2010/main" val="641735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博弈规则设计：双边匹配问题</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三、博弈规则设计</a:t>
            </a:r>
            <a:endParaRPr lang="zh-CN" altLang="en-US" sz="1600" dirty="0">
              <a:solidFill>
                <a:srgbClr val="000000"/>
              </a:solidFill>
              <a:latin typeface="Times New Roman" panose="02020603050405020304" pitchFamily="18" charset="0"/>
            </a:endParaRPr>
          </a:p>
        </p:txBody>
      </p:sp>
      <p:sp>
        <p:nvSpPr>
          <p:cNvPr id="10" name="文本框 9">
            <a:extLst>
              <a:ext uri="{FF2B5EF4-FFF2-40B4-BE49-F238E27FC236}">
                <a16:creationId xmlns:a16="http://schemas.microsoft.com/office/drawing/2014/main" id="{E01320FE-8FFD-41A9-8375-335DDA7F12C1}"/>
              </a:ext>
            </a:extLst>
          </p:cNvPr>
          <p:cNvSpPr txBox="1"/>
          <p:nvPr/>
        </p:nvSpPr>
        <p:spPr>
          <a:xfrm>
            <a:off x="264327" y="1454332"/>
            <a:ext cx="7158726" cy="5341847"/>
          </a:xfrm>
          <a:prstGeom prst="rect">
            <a:avLst/>
          </a:prstGeom>
          <a:noFill/>
        </p:spPr>
        <p:txBody>
          <a:bodyPr wrap="square">
            <a:spAutoFit/>
          </a:bodyPr>
          <a:lstStyle/>
          <a:p>
            <a:pPr algn="just">
              <a:lnSpc>
                <a:spcPct val="200000"/>
              </a:lnSpc>
            </a:pP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1962</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年，美国数学家大卫</a:t>
            </a: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盖尔和博弈论学家沙普利提出了针对双边稳定匹配问题的解决算法（也被称为</a:t>
            </a:r>
            <a:r>
              <a:rPr lang="en-US" altLang="zh-CN" sz="1600" b="1" kern="100"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Gale- Shapely</a:t>
            </a:r>
            <a:r>
              <a:rPr lang="zh-CN" altLang="zh-CN" sz="1600" b="1" kern="100"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算法或</a:t>
            </a:r>
            <a:r>
              <a:rPr lang="en-US" altLang="zh-CN" sz="1600" b="1" kern="100"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G-S</a:t>
            </a:r>
            <a:r>
              <a:rPr lang="zh-CN" altLang="zh-CN" sz="1600" b="1" kern="100"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算法</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），并将其应用于稳定婚姻问题的求解</a:t>
            </a: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[Gale 1962]</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，算法过程如下：</a:t>
            </a:r>
            <a:endPar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742950" lvl="1" indent="-285750" algn="just">
              <a:lnSpc>
                <a:spcPct val="200000"/>
              </a:lnSpc>
              <a:buFont typeface="+mj-lt"/>
              <a:buAutoNum type="arabicParenR"/>
              <a:tabLst>
                <a:tab pos="498475" algn="l"/>
              </a:tabLst>
            </a:pPr>
            <a:r>
              <a:rPr lang="zh-CN" altLang="zh-CN" sz="1600" b="1" kern="100" dirty="0">
                <a:solidFill>
                  <a:srgbClr val="4F80BD"/>
                </a:solidFill>
                <a:effectLst/>
                <a:latin typeface="Times New Roman" panose="02020603050405020304" pitchFamily="18" charset="0"/>
                <a:ea typeface="华文楷体" panose="02010600040101010101" pitchFamily="2" charset="-122"/>
                <a:cs typeface="Times New Roman" panose="02020603050405020304" pitchFamily="18" charset="0"/>
              </a:rPr>
              <a:t>单身男性向最喜欢的女性表白</a:t>
            </a:r>
          </a:p>
          <a:p>
            <a:pPr marL="742950" lvl="1" indent="-285750" algn="just">
              <a:lnSpc>
                <a:spcPct val="200000"/>
              </a:lnSpc>
              <a:buFont typeface="+mj-lt"/>
              <a:buAutoNum type="arabicParenR"/>
              <a:tabLst>
                <a:tab pos="498475" algn="l"/>
              </a:tabLst>
            </a:pPr>
            <a:r>
              <a:rPr lang="zh-CN" altLang="zh-CN" sz="16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所有收到表白的女性从向其表白男性中选择最喜欢的男性，暂时匹配</a:t>
            </a:r>
          </a:p>
          <a:p>
            <a:pPr marL="742950" lvl="1" indent="-285750" algn="just">
              <a:lnSpc>
                <a:spcPct val="200000"/>
              </a:lnSpc>
              <a:buFont typeface="+mj-lt"/>
              <a:buAutoNum type="arabicParenR"/>
              <a:tabLst>
                <a:tab pos="498475" algn="l"/>
              </a:tabLst>
            </a:pPr>
            <a:r>
              <a:rPr lang="zh-CN" altLang="zh-CN" sz="1600"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未匹配的男性继续向没有拒绝过他的女性表白。收到表白的女性如果没有完成匹配，则从这一批表白者中选择最喜欢男性。即使收到表白的女性已经完成匹配，但是如果她认为有她更喜欢的男性，则可以拒绝之前的匹配者，重新匹配</a:t>
            </a:r>
          </a:p>
          <a:p>
            <a:pPr marL="742950" lvl="1" indent="-285750" algn="just">
              <a:lnSpc>
                <a:spcPct val="200000"/>
              </a:lnSpc>
              <a:buFont typeface="+mj-lt"/>
              <a:buAutoNum type="arabicParenR"/>
              <a:tabLst>
                <a:tab pos="498475" algn="l"/>
              </a:tabLst>
            </a:pPr>
            <a:r>
              <a:rPr lang="zh-CN" altLang="zh-CN" sz="1600" b="1" kern="100"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如此循环迭代，直到所有人都成功匹配为止</a:t>
            </a:r>
          </a:p>
          <a:p>
            <a:pPr algn="just">
              <a:lnSpc>
                <a:spcPct val="150000"/>
              </a:lnSpc>
            </a:pPr>
            <a:endPar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7DFA26A7-604A-41FB-A8F3-5E6F8DDFB022}"/>
              </a:ext>
            </a:extLst>
          </p:cNvPr>
          <p:cNvPicPr>
            <a:picLocks noChangeAspect="1"/>
          </p:cNvPicPr>
          <p:nvPr/>
        </p:nvPicPr>
        <p:blipFill>
          <a:blip r:embed="rId3"/>
          <a:stretch>
            <a:fillRect/>
          </a:stretch>
        </p:blipFill>
        <p:spPr>
          <a:xfrm>
            <a:off x="7627649" y="2823630"/>
            <a:ext cx="4300024" cy="2348592"/>
          </a:xfrm>
          <a:prstGeom prst="rect">
            <a:avLst/>
          </a:prstGeom>
        </p:spPr>
      </p:pic>
    </p:spTree>
    <p:extLst>
      <p:ext uri="{BB962C8B-B14F-4D97-AF65-F5344CB8AC3E}">
        <p14:creationId xmlns:p14="http://schemas.microsoft.com/office/powerpoint/2010/main" val="319361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博弈规则设计：双边匹配问题</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三、博弈规则设计</a:t>
            </a:r>
            <a:endParaRPr lang="zh-CN" altLang="en-US" sz="1600" dirty="0">
              <a:solidFill>
                <a:srgbClr val="000000"/>
              </a:solidFill>
              <a:latin typeface="Times New Roman" panose="02020603050405020304" pitchFamily="18" charset="0"/>
            </a:endParaRPr>
          </a:p>
        </p:txBody>
      </p:sp>
      <p:pic>
        <p:nvPicPr>
          <p:cNvPr id="2" name="图片 1">
            <a:extLst>
              <a:ext uri="{FF2B5EF4-FFF2-40B4-BE49-F238E27FC236}">
                <a16:creationId xmlns:a16="http://schemas.microsoft.com/office/drawing/2014/main" id="{7DFA26A7-604A-41FB-A8F3-5E6F8DDFB022}"/>
              </a:ext>
            </a:extLst>
          </p:cNvPr>
          <p:cNvPicPr>
            <a:picLocks noChangeAspect="1"/>
          </p:cNvPicPr>
          <p:nvPr/>
        </p:nvPicPr>
        <p:blipFill>
          <a:blip r:embed="rId3"/>
          <a:stretch>
            <a:fillRect/>
          </a:stretch>
        </p:blipFill>
        <p:spPr>
          <a:xfrm>
            <a:off x="7374431" y="2739224"/>
            <a:ext cx="4300024" cy="2348592"/>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410E69C-EC68-4BF4-9BD4-34B5E68A68DA}"/>
                  </a:ext>
                </a:extLst>
              </p:cNvPr>
              <p:cNvSpPr/>
              <p:nvPr/>
            </p:nvSpPr>
            <p:spPr>
              <a:xfrm>
                <a:off x="356381" y="2388816"/>
                <a:ext cx="6564924" cy="2609882"/>
              </a:xfrm>
              <a:prstGeom prst="rect">
                <a:avLst/>
              </a:prstGeom>
            </p:spPr>
            <p:txBody>
              <a:bodyPr wrap="square">
                <a:spAutoFit/>
              </a:bodyPr>
              <a:lstStyle/>
              <a:p>
                <a:pPr indent="266700" algn="just">
                  <a:lnSpc>
                    <a:spcPct val="200000"/>
                  </a:lnSpc>
                  <a:spcAft>
                    <a:spcPts val="0"/>
                  </a:spcAft>
                </a:pP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在第一轮中，</a:t>
                </a:r>
                <a:r>
                  <a:rPr lang="en-US"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名男性分别向自己最喜欢的女性告白，而收到</a:t>
                </a:r>
                <a:r>
                  <a:rPr lang="en-US"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人告白的女性</a:t>
                </a:r>
                <a14:m>
                  <m:oMath xmlns:m="http://schemas.openxmlformats.org/officeDocument/2006/math">
                    <m:r>
                      <a:rPr lang="en-US" altLang="zh-CN" sz="140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𝐴</m:t>
                    </m:r>
                  </m:oMath>
                </a14:m>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选择了自己最喜欢的男性</a:t>
                </a:r>
                <a14:m>
                  <m:oMath xmlns:m="http://schemas.openxmlformats.org/officeDocument/2006/math">
                    <m:r>
                      <a:rPr lang="en-US" altLang="zh-CN" sz="1400">
                        <a:solidFill>
                          <a:srgbClr val="000000"/>
                        </a:solidFill>
                        <a:latin typeface="Cambria Math" panose="02040503050406030204" pitchFamily="18" charset="0"/>
                        <a:ea typeface="楷体" panose="02010609060101010101" pitchFamily="49" charset="-122"/>
                        <a:cs typeface="Times New Roman" panose="02020603050405020304" pitchFamily="18" charset="0"/>
                      </a:rPr>
                      <m:t>3</m:t>
                    </m:r>
                  </m:oMath>
                </a14:m>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，另一个收到告白的女性</a:t>
                </a:r>
                <a14:m>
                  <m:oMath xmlns:m="http://schemas.openxmlformats.org/officeDocument/2006/math">
                    <m:r>
                      <a:rPr lang="en-US" altLang="zh-CN" sz="140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𝐵</m:t>
                    </m:r>
                  </m:oMath>
                </a14:m>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选择了男性</a:t>
                </a:r>
                <a14:m>
                  <m:oMath xmlns:m="http://schemas.openxmlformats.org/officeDocument/2006/math">
                    <m:r>
                      <a:rPr lang="en-US" altLang="zh-CN" sz="1400">
                        <a:solidFill>
                          <a:srgbClr val="000000"/>
                        </a:solidFill>
                        <a:latin typeface="Cambria Math" panose="02040503050406030204" pitchFamily="18" charset="0"/>
                        <a:ea typeface="楷体" panose="02010609060101010101" pitchFamily="49" charset="-122"/>
                        <a:cs typeface="Times New Roman" panose="02020603050405020304" pitchFamily="18" charset="0"/>
                      </a:rPr>
                      <m:t>4</m:t>
                    </m:r>
                  </m:oMath>
                </a14:m>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；在第二轮中，尚未匹配的男性</a:t>
                </a:r>
                <a14:m>
                  <m:oMath xmlns:m="http://schemas.openxmlformats.org/officeDocument/2006/math">
                    <m:r>
                      <a:rPr lang="en-US" altLang="zh-CN" sz="1400">
                        <a:solidFill>
                          <a:srgbClr val="000000"/>
                        </a:solidFill>
                        <a:latin typeface="Cambria Math" panose="02040503050406030204" pitchFamily="18" charset="0"/>
                        <a:ea typeface="楷体" panose="02010609060101010101" pitchFamily="49" charset="-12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和男性</a:t>
                </a:r>
                <a14:m>
                  <m:oMath xmlns:m="http://schemas.openxmlformats.org/officeDocument/2006/math">
                    <m:r>
                      <a:rPr lang="en-US" altLang="zh-CN" sz="140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oMath>
                </a14:m>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继续向自己第二喜欢的对象告白，收到告白的女性</a:t>
                </a:r>
                <a14:m>
                  <m:oMath xmlns:m="http://schemas.openxmlformats.org/officeDocument/2006/math">
                    <m:r>
                      <a:rPr lang="en-US" altLang="zh-CN" sz="140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𝐵</m:t>
                    </m:r>
                  </m:oMath>
                </a14:m>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选择了自己更喜欢的男性</a:t>
                </a:r>
                <a:r>
                  <a:rPr lang="en-US"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而放弃了男性</a:t>
                </a:r>
                <a14:m>
                  <m:oMath xmlns:m="http://schemas.openxmlformats.org/officeDocument/2006/math">
                    <m:r>
                      <a:rPr lang="en-US" altLang="zh-CN" sz="1400">
                        <a:solidFill>
                          <a:srgbClr val="000000"/>
                        </a:solidFill>
                        <a:latin typeface="Cambria Math" panose="02040503050406030204" pitchFamily="18" charset="0"/>
                        <a:ea typeface="楷体" panose="02010609060101010101" pitchFamily="49" charset="-122"/>
                        <a:cs typeface="Times New Roman" panose="02020603050405020304" pitchFamily="18" charset="0"/>
                      </a:rPr>
                      <m:t>4</m:t>
                    </m:r>
                  </m:oMath>
                </a14:m>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，同理继续三轮告白和选择，所有人都找到了自己的伴侣，且所有匹配都是稳定的。可以看出，使用</a:t>
                </a:r>
                <a:r>
                  <a:rPr lang="en-US"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G-S</a:t>
                </a: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算法得到了稳定匹配的结果。</a:t>
                </a:r>
              </a:p>
            </p:txBody>
          </p:sp>
        </mc:Choice>
        <mc:Fallback xmlns="">
          <p:sp>
            <p:nvSpPr>
              <p:cNvPr id="7" name="矩形 6">
                <a:extLst>
                  <a:ext uri="{FF2B5EF4-FFF2-40B4-BE49-F238E27FC236}">
                    <a16:creationId xmlns:a16="http://schemas.microsoft.com/office/drawing/2014/main" id="{C410E69C-EC68-4BF4-9BD4-34B5E68A68DA}"/>
                  </a:ext>
                </a:extLst>
              </p:cNvPr>
              <p:cNvSpPr>
                <a:spLocks noRot="1" noChangeAspect="1" noMove="1" noResize="1" noEditPoints="1" noAdjustHandles="1" noChangeArrowheads="1" noChangeShapeType="1" noTextEdit="1"/>
              </p:cNvSpPr>
              <p:nvPr/>
            </p:nvSpPr>
            <p:spPr>
              <a:xfrm>
                <a:off x="356381" y="2388816"/>
                <a:ext cx="6564924" cy="2609882"/>
              </a:xfrm>
              <a:prstGeom prst="rect">
                <a:avLst/>
              </a:prstGeom>
              <a:blipFill>
                <a:blip r:embed="rId4"/>
                <a:stretch>
                  <a:fillRect l="-279" r="-279" b="-11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075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博弈规则设计：单边匹配算法</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三、博弈规则设计</a:t>
            </a:r>
            <a:endParaRPr lang="zh-CN" altLang="en-US" sz="1600" dirty="0">
              <a:solidFill>
                <a:srgbClr val="000000"/>
              </a:solidFill>
              <a:latin typeface="Times New Roman" panose="02020603050405020304" pitchFamily="18" charset="0"/>
            </a:endParaRPr>
          </a:p>
        </p:txBody>
      </p:sp>
      <p:sp>
        <p:nvSpPr>
          <p:cNvPr id="9" name="文本框 8">
            <a:extLst>
              <a:ext uri="{FF2B5EF4-FFF2-40B4-BE49-F238E27FC236}">
                <a16:creationId xmlns:a16="http://schemas.microsoft.com/office/drawing/2014/main" id="{F85B7340-60D2-4E8C-8A63-6DE3A7A26A79}"/>
              </a:ext>
            </a:extLst>
          </p:cNvPr>
          <p:cNvSpPr txBox="1"/>
          <p:nvPr/>
        </p:nvSpPr>
        <p:spPr>
          <a:xfrm>
            <a:off x="586484" y="1514200"/>
            <a:ext cx="11085012" cy="706091"/>
          </a:xfrm>
          <a:prstGeom prst="rect">
            <a:avLst/>
          </a:prstGeom>
          <a:noFill/>
        </p:spPr>
        <p:txBody>
          <a:bodyPr wrap="square">
            <a:spAutoFit/>
          </a:bodyPr>
          <a:lstStyle/>
          <a:p>
            <a:pPr algn="just">
              <a:lnSpc>
                <a:spcPct val="150000"/>
              </a:lnSpc>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在匹配问题中，除了需要双向选择的双边匹配问题，还有一种类似于以物易物方式的交换匹配问题，被称为</a:t>
            </a:r>
            <a:r>
              <a:rPr lang="zh-CN" altLang="zh-CN" sz="1400" b="1" kern="100" dirty="0">
                <a:solidFill>
                  <a:srgbClr val="002060"/>
                </a:solidFill>
                <a:effectLst/>
                <a:latin typeface="Times New Roman" panose="02020603050405020304" pitchFamily="18" charset="0"/>
                <a:ea typeface="华文楷体" panose="02010600040101010101" pitchFamily="2" charset="-122"/>
                <a:cs typeface="Times New Roman" panose="02020603050405020304" pitchFamily="18" charset="0"/>
              </a:rPr>
              <a:t>单边匹配问</a:t>
            </a:r>
            <a:r>
              <a:rPr lang="zh-CN" altLang="zh-CN" sz="1400" b="1" kern="100" dirty="0">
                <a:effectLst/>
                <a:latin typeface="Times New Roman" panose="02020603050405020304" pitchFamily="18" charset="0"/>
                <a:ea typeface="华文楷体" panose="02010600040101010101" pitchFamily="2" charset="-122"/>
                <a:cs typeface="Times New Roman" panose="02020603050405020304" pitchFamily="18" charset="0"/>
              </a:rPr>
              <a:t>题</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，例如室友的匹配或者是座位的分配。这些问题中分配的对象都是不可分的标的物，他们只能属于一个所有者，且可以属于任何一个所有者。</a:t>
            </a:r>
          </a:p>
        </p:txBody>
      </p:sp>
      <p:pic>
        <p:nvPicPr>
          <p:cNvPr id="8" name="图片 7">
            <a:extLst>
              <a:ext uri="{FF2B5EF4-FFF2-40B4-BE49-F238E27FC236}">
                <a16:creationId xmlns:a16="http://schemas.microsoft.com/office/drawing/2014/main" id="{82AB477A-509F-4C86-9796-D664B70BDEE2}"/>
              </a:ext>
            </a:extLst>
          </p:cNvPr>
          <p:cNvPicPr>
            <a:picLocks noChangeAspect="1"/>
          </p:cNvPicPr>
          <p:nvPr/>
        </p:nvPicPr>
        <p:blipFill>
          <a:blip r:embed="rId3"/>
          <a:stretch>
            <a:fillRect/>
          </a:stretch>
        </p:blipFill>
        <p:spPr>
          <a:xfrm>
            <a:off x="6684975" y="2335993"/>
            <a:ext cx="4540483" cy="1638384"/>
          </a:xfrm>
          <a:prstGeom prst="rect">
            <a:avLst/>
          </a:prstGeom>
        </p:spPr>
      </p:pic>
      <p:pic>
        <p:nvPicPr>
          <p:cNvPr id="10" name="图片 9">
            <a:extLst>
              <a:ext uri="{FF2B5EF4-FFF2-40B4-BE49-F238E27FC236}">
                <a16:creationId xmlns:a16="http://schemas.microsoft.com/office/drawing/2014/main" id="{E33AC563-2901-4F23-BED0-176CC7931A52}"/>
              </a:ext>
            </a:extLst>
          </p:cNvPr>
          <p:cNvPicPr>
            <a:picLocks noChangeAspect="1"/>
          </p:cNvPicPr>
          <p:nvPr/>
        </p:nvPicPr>
        <p:blipFill>
          <a:blip r:embed="rId4"/>
          <a:stretch>
            <a:fillRect/>
          </a:stretch>
        </p:blipFill>
        <p:spPr>
          <a:xfrm>
            <a:off x="9319927" y="3974377"/>
            <a:ext cx="2182993" cy="1859396"/>
          </a:xfrm>
          <a:prstGeom prst="rect">
            <a:avLst/>
          </a:prstGeom>
        </p:spPr>
      </p:pic>
      <p:sp>
        <p:nvSpPr>
          <p:cNvPr id="11" name="矩形 10">
            <a:extLst>
              <a:ext uri="{FF2B5EF4-FFF2-40B4-BE49-F238E27FC236}">
                <a16:creationId xmlns:a16="http://schemas.microsoft.com/office/drawing/2014/main" id="{E26BEB19-49AC-4186-8C73-B541F47A052E}"/>
              </a:ext>
            </a:extLst>
          </p:cNvPr>
          <p:cNvSpPr/>
          <p:nvPr/>
        </p:nvSpPr>
        <p:spPr>
          <a:xfrm>
            <a:off x="370449" y="2509609"/>
            <a:ext cx="5880296" cy="3447290"/>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对于这种单边匹配问题，</a:t>
            </a:r>
            <a:r>
              <a:rPr lang="en-US"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1974</a:t>
            </a: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年，沙普利和斯卡夫提出了针对</a:t>
            </a:r>
            <a:r>
              <a:rPr lang="zh-CN" altLang="zh-CN"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单边匹配问题的稳定匹配算法</a:t>
            </a:r>
            <a:r>
              <a:rPr lang="en-US"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最大交易圈算法（</a:t>
            </a:r>
            <a:r>
              <a:rPr lang="en-US" altLang="zh-CN" sz="1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Top-trading cycle</a:t>
            </a:r>
            <a:r>
              <a:rPr lang="zh-CN" altLang="zh-CN" sz="1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TTC</a:t>
            </a: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，算法过程如下：</a:t>
            </a:r>
          </a:p>
          <a:p>
            <a:pPr marL="342900" lvl="0" indent="-342900">
              <a:lnSpc>
                <a:spcPts val="2200"/>
              </a:lnSpc>
              <a:buFont typeface="+mj-lt"/>
              <a:buAutoNum type="arabicParenR"/>
            </a:pP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首先记录每个标的物的初始占有者，或者对物品进行随机分配。</a:t>
            </a:r>
          </a:p>
          <a:p>
            <a:pPr marL="342900" lvl="0" indent="-342900">
              <a:lnSpc>
                <a:spcPts val="2200"/>
              </a:lnSpc>
              <a:buFont typeface="+mj-lt"/>
              <a:buAutoNum type="arabicParenR"/>
            </a:pP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每个交易者连接一条指向他最喜欢的标的物的边，并从每一个标的物连接到其占有者或是具有高优先权的交易者。</a:t>
            </a:r>
          </a:p>
          <a:p>
            <a:pPr marL="342900" lvl="0" indent="-342900">
              <a:lnSpc>
                <a:spcPts val="2200"/>
              </a:lnSpc>
              <a:buFont typeface="+mj-lt"/>
              <a:buAutoNum type="arabicParenR"/>
            </a:pP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此时形成一张有向图，且必存在环，这种环被称为</a:t>
            </a:r>
            <a:r>
              <a:rPr lang="en-US"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交易圈</a:t>
            </a:r>
            <a:r>
              <a:rPr lang="en-US"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，对于交易圈中的交易者，将每人指向结点所代表的标的物赋予交易者，同时交易者放弃原先占有的标的物，占有者和匹配成功的标的物离开匹配市场。</a:t>
            </a:r>
          </a:p>
          <a:p>
            <a:pPr marL="342900" lvl="0" indent="-342900">
              <a:lnSpc>
                <a:spcPts val="2200"/>
              </a:lnSpc>
              <a:buFont typeface="+mj-lt"/>
              <a:buAutoNum type="arabicParenR"/>
            </a:pPr>
            <a:r>
              <a:rPr lang="zh-CN" altLang="zh-CN" sz="1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接着从剩余的交易者和标的物之间重复进行交易圈匹配，直到无法形成交易圈，算法停止。</a:t>
            </a:r>
          </a:p>
        </p:txBody>
      </p:sp>
      <p:sp>
        <p:nvSpPr>
          <p:cNvPr id="2" name="矩形 1"/>
          <p:cNvSpPr/>
          <p:nvPr/>
        </p:nvSpPr>
        <p:spPr>
          <a:xfrm>
            <a:off x="6548943" y="4444231"/>
            <a:ext cx="2687007" cy="830997"/>
          </a:xfrm>
          <a:prstGeom prst="rect">
            <a:avLst/>
          </a:prstGeom>
        </p:spPr>
        <p:txBody>
          <a:bodyPr wrap="square">
            <a:spAutoFit/>
          </a:bodyPr>
          <a:lstStyle/>
          <a:p>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假设某寝室有</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B</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C</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D</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四位同学和</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1</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2</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3</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4</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四个床位，当前给</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B</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C</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D</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四位同学随机分配</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4</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3</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2</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1</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四个床位</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2376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博弈规则设计：单边匹配算法</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89507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三、博弈规则设计</a:t>
            </a:r>
            <a:endParaRPr lang="zh-CN" altLang="en-US" sz="1600" dirty="0">
              <a:solidFill>
                <a:srgbClr val="000000"/>
              </a:solidFill>
              <a:latin typeface="Times New Roman" panose="02020603050405020304" pitchFamily="18" charset="0"/>
            </a:endParaRPr>
          </a:p>
        </p:txBody>
      </p:sp>
      <p:sp>
        <p:nvSpPr>
          <p:cNvPr id="9" name="文本框 8">
            <a:extLst>
              <a:ext uri="{FF2B5EF4-FFF2-40B4-BE49-F238E27FC236}">
                <a16:creationId xmlns:a16="http://schemas.microsoft.com/office/drawing/2014/main" id="{F85B7340-60D2-4E8C-8A63-6DE3A7A26A79}"/>
              </a:ext>
            </a:extLst>
          </p:cNvPr>
          <p:cNvSpPr txBox="1"/>
          <p:nvPr/>
        </p:nvSpPr>
        <p:spPr>
          <a:xfrm>
            <a:off x="586484" y="1514200"/>
            <a:ext cx="11085012" cy="706091"/>
          </a:xfrm>
          <a:prstGeom prst="rect">
            <a:avLst/>
          </a:prstGeom>
          <a:noFill/>
        </p:spPr>
        <p:txBody>
          <a:bodyPr wrap="square">
            <a:spAutoFit/>
          </a:bodyPr>
          <a:lstStyle/>
          <a:p>
            <a:pPr algn="just">
              <a:lnSpc>
                <a:spcPct val="150000"/>
              </a:lnSpc>
            </a:pP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在匹配问题中，除了需要双向选择的双边匹配问题，还有一种类似于以物易物方式的交换匹配问题，被称为</a:t>
            </a:r>
            <a:r>
              <a:rPr lang="zh-CN" altLang="zh-CN" sz="1400" b="1" kern="100" dirty="0">
                <a:solidFill>
                  <a:srgbClr val="002060"/>
                </a:solidFill>
                <a:effectLst/>
                <a:latin typeface="Times New Roman" panose="02020603050405020304" pitchFamily="18" charset="0"/>
                <a:ea typeface="华文楷体" panose="02010600040101010101" pitchFamily="2" charset="-122"/>
                <a:cs typeface="Times New Roman" panose="02020603050405020304" pitchFamily="18" charset="0"/>
              </a:rPr>
              <a:t>单边匹配问</a:t>
            </a:r>
            <a:r>
              <a:rPr lang="zh-CN" altLang="zh-CN" sz="1400" b="1" kern="100" dirty="0">
                <a:effectLst/>
                <a:latin typeface="Times New Roman" panose="02020603050405020304" pitchFamily="18" charset="0"/>
                <a:ea typeface="华文楷体" panose="02010600040101010101" pitchFamily="2" charset="-122"/>
                <a:cs typeface="Times New Roman" panose="02020603050405020304" pitchFamily="18" charset="0"/>
              </a:rPr>
              <a:t>题</a:t>
            </a:r>
            <a:r>
              <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，例如室友的匹配或者是座位的分配。这些问题中分配的对象都是不可分的标的物，他们只能属于一个所有者，且可以属于任何一个所有者。</a:t>
            </a:r>
          </a:p>
        </p:txBody>
      </p:sp>
      <p:pic>
        <p:nvPicPr>
          <p:cNvPr id="8" name="图片 7">
            <a:extLst>
              <a:ext uri="{FF2B5EF4-FFF2-40B4-BE49-F238E27FC236}">
                <a16:creationId xmlns:a16="http://schemas.microsoft.com/office/drawing/2014/main" id="{82AB477A-509F-4C86-9796-D664B70BDEE2}"/>
              </a:ext>
            </a:extLst>
          </p:cNvPr>
          <p:cNvPicPr>
            <a:picLocks noChangeAspect="1"/>
          </p:cNvPicPr>
          <p:nvPr/>
        </p:nvPicPr>
        <p:blipFill>
          <a:blip r:embed="rId3"/>
          <a:stretch>
            <a:fillRect/>
          </a:stretch>
        </p:blipFill>
        <p:spPr>
          <a:xfrm>
            <a:off x="378742" y="2771124"/>
            <a:ext cx="3692637" cy="2282768"/>
          </a:xfrm>
          <a:prstGeom prst="rect">
            <a:avLst/>
          </a:prstGeom>
        </p:spPr>
      </p:pic>
      <p:pic>
        <p:nvPicPr>
          <p:cNvPr id="10" name="图片 9">
            <a:extLst>
              <a:ext uri="{FF2B5EF4-FFF2-40B4-BE49-F238E27FC236}">
                <a16:creationId xmlns:a16="http://schemas.microsoft.com/office/drawing/2014/main" id="{E33AC563-2901-4F23-BED0-176CC7931A52}"/>
              </a:ext>
            </a:extLst>
          </p:cNvPr>
          <p:cNvPicPr>
            <a:picLocks noChangeAspect="1"/>
          </p:cNvPicPr>
          <p:nvPr/>
        </p:nvPicPr>
        <p:blipFill>
          <a:blip r:embed="rId4"/>
          <a:stretch>
            <a:fillRect/>
          </a:stretch>
        </p:blipFill>
        <p:spPr>
          <a:xfrm>
            <a:off x="4599784" y="2684432"/>
            <a:ext cx="2781825" cy="2369460"/>
          </a:xfrm>
          <a:prstGeom prst="rect">
            <a:avLst/>
          </a:prstGeom>
        </p:spPr>
      </p:pic>
      <p:sp>
        <p:nvSpPr>
          <p:cNvPr id="2" name="矩形 1"/>
          <p:cNvSpPr/>
          <p:nvPr/>
        </p:nvSpPr>
        <p:spPr>
          <a:xfrm>
            <a:off x="586484" y="5276362"/>
            <a:ext cx="9505973" cy="830997"/>
          </a:xfrm>
          <a:prstGeom prst="rect">
            <a:avLst/>
          </a:prstGeom>
        </p:spPr>
        <p:txBody>
          <a:bodyPr wrap="square">
            <a:spAutoFit/>
          </a:bodyPr>
          <a:lstStyle/>
          <a:p>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假设某寝室有</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B</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C</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D</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四位同学和</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1</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2</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3</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4</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四个床位，当前给</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B</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C</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D</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四位同学随机分配</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4</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3</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2</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1</a:t>
            </a:r>
            <a:r>
              <a:rPr lang="zh-CN" altLang="zh-CN" sz="1200" dirty="0">
                <a:latin typeface="Times New Roman" panose="02020603050405020304" pitchFamily="18" charset="0"/>
                <a:ea typeface="等线" panose="02010600030101010101" pitchFamily="2" charset="-122"/>
                <a:cs typeface="Times New Roman" panose="02020603050405020304" pitchFamily="18" charset="0"/>
              </a:rPr>
              <a:t>四个床位</a:t>
            </a:r>
            <a:endParaRPr lang="en-US" altLang="zh-CN" sz="1200" dirty="0">
              <a:latin typeface="Times New Roman" panose="02020603050405020304" pitchFamily="18" charset="0"/>
              <a:ea typeface="等线" panose="02010600030101010101" pitchFamily="2" charset="-122"/>
              <a:cs typeface="Times New Roman" panose="02020603050405020304" pitchFamily="18" charset="0"/>
            </a:endParaRPr>
          </a:p>
          <a:p>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在图</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7.5</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可以看出，</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和</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D</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之间构成一个交易圈，可达成交易，所以</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得到床位</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D</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得到床位</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4</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，之后将 </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和</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D</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以及</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和</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4</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从匹配图中移除。</a:t>
            </a:r>
          </a:p>
          <a:p>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从图</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7.6</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可以看出，</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B</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和</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C</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都希望得到床位</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，无法再构成交易圈，但是由于</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C</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是床位的本身拥有者，所以</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C</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仍然得到床位</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B</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只能选择床位</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3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a:t>
            </a:r>
          </a:p>
          <a:p>
            <a:endParaRPr lang="zh-CN" altLang="en-US" sz="1200" dirty="0">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5"/>
          <a:stretch>
            <a:fillRect/>
          </a:stretch>
        </p:blipFill>
        <p:spPr>
          <a:xfrm>
            <a:off x="7910014" y="2461962"/>
            <a:ext cx="3164138" cy="2814400"/>
          </a:xfrm>
          <a:prstGeom prst="rect">
            <a:avLst/>
          </a:prstGeom>
        </p:spPr>
      </p:pic>
    </p:spTree>
    <p:extLst>
      <p:ext uri="{BB962C8B-B14F-4D97-AF65-F5344CB8AC3E}">
        <p14:creationId xmlns:p14="http://schemas.microsoft.com/office/powerpoint/2010/main" val="738235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博弈研究内容</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四、非完全信息博弈</a:t>
            </a:r>
            <a:endParaRPr lang="zh-CN" altLang="en-US" sz="1600" dirty="0">
              <a:solidFill>
                <a:srgbClr val="000000"/>
              </a:solidFill>
              <a:latin typeface="Times New Roman" panose="02020603050405020304" pitchFamily="18" charset="0"/>
            </a:endParaRPr>
          </a:p>
        </p:txBody>
      </p:sp>
      <p:pic>
        <p:nvPicPr>
          <p:cNvPr id="2" name="图片 1">
            <a:extLst>
              <a:ext uri="{FF2B5EF4-FFF2-40B4-BE49-F238E27FC236}">
                <a16:creationId xmlns:a16="http://schemas.microsoft.com/office/drawing/2014/main" id="{153F092C-DC4C-44FF-917E-787B855E9F50}"/>
              </a:ext>
            </a:extLst>
          </p:cNvPr>
          <p:cNvPicPr>
            <a:picLocks noChangeAspect="1"/>
          </p:cNvPicPr>
          <p:nvPr/>
        </p:nvPicPr>
        <p:blipFill>
          <a:blip r:embed="rId3"/>
          <a:stretch>
            <a:fillRect/>
          </a:stretch>
        </p:blipFill>
        <p:spPr>
          <a:xfrm>
            <a:off x="3715509" y="2156845"/>
            <a:ext cx="4648439" cy="4026107"/>
          </a:xfrm>
          <a:prstGeom prst="rect">
            <a:avLst/>
          </a:prstGeom>
        </p:spPr>
      </p:pic>
    </p:spTree>
    <p:extLst>
      <p:ext uri="{BB962C8B-B14F-4D97-AF65-F5344CB8AC3E}">
        <p14:creationId xmlns:p14="http://schemas.microsoft.com/office/powerpoint/2010/main" val="3947757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博弈研究内容</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四、非完全信息博弈</a:t>
            </a:r>
            <a:endParaRPr lang="zh-CN" altLang="en-US" sz="1600" dirty="0">
              <a:solidFill>
                <a:srgbClr val="000000"/>
              </a:solidFill>
              <a:latin typeface="Times New Roman" panose="02020603050405020304" pitchFamily="18" charset="0"/>
            </a:endParaRPr>
          </a:p>
        </p:txBody>
      </p:sp>
      <p:sp>
        <p:nvSpPr>
          <p:cNvPr id="7" name="矩形 6">
            <a:extLst>
              <a:ext uri="{FF2B5EF4-FFF2-40B4-BE49-F238E27FC236}">
                <a16:creationId xmlns:a16="http://schemas.microsoft.com/office/drawing/2014/main" id="{24B8F83E-1608-4345-AA82-3A384A0E1F13}"/>
              </a:ext>
            </a:extLst>
          </p:cNvPr>
          <p:cNvSpPr/>
          <p:nvPr/>
        </p:nvSpPr>
        <p:spPr>
          <a:xfrm>
            <a:off x="1022253" y="1592981"/>
            <a:ext cx="10789920" cy="420544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深度强化学习越来越多的被应用于博弈的策略求解。强化学习的主要思想是通过试错和搜索来优化自身的行动</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[Sutton 2018]</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，这一过程可以直接被应用于博弈的决策中。在连续动态的环境中，通过强化学习的训练，可以让参与博弈的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AI</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智能体在不同情况下能够找到可获得最大收益的最佳策略</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Racanière</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2017]</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，在许多游戏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AI</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中，都运用了这种方法来进行对战，并最终战胜人类玩家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Jaderberg</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2018] [</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Arulkumaran</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2019]</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近年来，非完全信息下的德州扑克智能系统</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Libratus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在与人类选手对弈比赛中屡战屡捷，德州扑克就是一种典型的非完全信息博弈。在进行游戏前，</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Libratus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首先通过虚拟遗憾值最小化算法，反复进行迭代，进行自我博弈，锻炼进行游戏的能力。在实际对局中，</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Libratus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在博弈中不断寻找安全子博弈，进一步缩小搜索空间，并找到子博弈的最佳策略。在每局比赛结束后，将游戏最终结果通过强化学习反馈给决策网络以进一步优化参数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[Brown 2018]</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43785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博弈研究内容</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四、非完全信息博弈</a:t>
            </a:r>
            <a:endParaRPr lang="zh-CN" altLang="en-US" sz="1600" dirty="0">
              <a:solidFill>
                <a:srgbClr val="000000"/>
              </a:solidFill>
              <a:latin typeface="Times New Roman" panose="02020603050405020304" pitchFamily="18" charset="0"/>
            </a:endParaRPr>
          </a:p>
        </p:txBody>
      </p:sp>
      <p:sp>
        <p:nvSpPr>
          <p:cNvPr id="8" name="文本框 7">
            <a:extLst>
              <a:ext uri="{FF2B5EF4-FFF2-40B4-BE49-F238E27FC236}">
                <a16:creationId xmlns:a16="http://schemas.microsoft.com/office/drawing/2014/main" id="{A9E5D92E-AA55-4F8D-BAE5-8DA781E47572}"/>
              </a:ext>
            </a:extLst>
          </p:cNvPr>
          <p:cNvSpPr txBox="1"/>
          <p:nvPr/>
        </p:nvSpPr>
        <p:spPr>
          <a:xfrm>
            <a:off x="461244" y="1872597"/>
            <a:ext cx="11425955" cy="3374450"/>
          </a:xfrm>
          <a:prstGeom prst="rect">
            <a:avLst/>
          </a:prstGeom>
          <a:noFill/>
        </p:spPr>
        <p:txBody>
          <a:bodyPr wrap="square">
            <a:spAutoFit/>
          </a:bodyPr>
          <a:lstStyle/>
          <a:p>
            <a:pPr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最近，</a:t>
            </a:r>
            <a:r>
              <a:rPr lang="en-US" altLang="zh-CN" sz="1800" kern="100" dirty="0" err="1">
                <a:effectLst/>
                <a:latin typeface="Times New Roman" panose="02020603050405020304" pitchFamily="18" charset="0"/>
                <a:ea typeface="华文楷体" panose="02010600040101010101" pitchFamily="2" charset="-122"/>
                <a:cs typeface="Times New Roman" panose="02020603050405020304" pitchFamily="18" charset="0"/>
              </a:rPr>
              <a:t>Libratus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被拓展到德州扑克多人博弈系统</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在六人无限注德州扑克的较为简单场景下击败人类专业选手</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[Brown 2019]</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。在训练中，</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Pluribus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采用了蒙特卡洛虚拟遗憾最小化算法（</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Monte Carlo counterfactual regret minimization, MCCFR</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MCCFR</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随机考虑一部分行动，来选择应该采取的决定。在每一次迭代中，</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根据在场玩家已经展示出来策略来模拟一盘游戏，然后在模拟游戏中寻找最适合自己的最优策略。每一回合，</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都会加入一个虚拟遗憾值，使它会后悔上次没有用其他更好的策略，以保证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在下一轮倾向于选择上次后悔没选的策略。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就这样在“吾日三省吾身”中不断提高自己的水平。在实际对决了，为了应对对手可能会改变策略这一情况，</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采用了有限前瞻搜索（</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Depth-limited search</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）方法，不苛求对所有可能结果进行采样，而是在搜索中可“截断搜索”、以自适应来应对对手策略变化，达到更为精细搜索的目的。</a:t>
            </a:r>
          </a:p>
        </p:txBody>
      </p:sp>
    </p:spTree>
    <p:extLst>
      <p:ext uri="{BB962C8B-B14F-4D97-AF65-F5344CB8AC3E}">
        <p14:creationId xmlns:p14="http://schemas.microsoft.com/office/powerpoint/2010/main" val="2399201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47" y="725888"/>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延</a:t>
              </a:r>
            </a:p>
          </p:txBody>
        </p:sp>
        <p:sp>
          <p:nvSpPr>
            <p:cNvPr id="11" name="矩形 10"/>
            <p:cNvSpPr/>
            <p:nvPr/>
          </p:nvSpPr>
          <p:spPr>
            <a:xfrm>
              <a:off x="4183692" y="1298239"/>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伸</a:t>
              </a:r>
            </a:p>
          </p:txBody>
        </p:sp>
        <p:sp>
          <p:nvSpPr>
            <p:cNvPr id="12" name="矩形 11"/>
            <p:cNvSpPr/>
            <p:nvPr/>
          </p:nvSpPr>
          <p:spPr>
            <a:xfrm>
              <a:off x="4846347" y="1297103"/>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阅</a:t>
              </a:r>
            </a:p>
          </p:txBody>
        </p:sp>
        <p:sp>
          <p:nvSpPr>
            <p:cNvPr id="13" name="矩形 12"/>
            <p:cNvSpPr/>
            <p:nvPr/>
          </p:nvSpPr>
          <p:spPr>
            <a:xfrm>
              <a:off x="5506300" y="1296644"/>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读</a:t>
              </a:r>
            </a:p>
          </p:txBody>
        </p:sp>
      </p:grpSp>
      <p:sp>
        <p:nvSpPr>
          <p:cNvPr id="40" name="矩形 39"/>
          <p:cNvSpPr/>
          <p:nvPr/>
        </p:nvSpPr>
        <p:spPr>
          <a:xfrm>
            <a:off x="518122" y="1326427"/>
            <a:ext cx="11530866" cy="4785926"/>
          </a:xfrm>
          <a:prstGeom prst="rect">
            <a:avLst/>
          </a:prstGeom>
        </p:spPr>
        <p:txBody>
          <a:bodyPr wrap="square">
            <a:spAutoFit/>
          </a:bodyPr>
          <a:lstStyle/>
          <a:p>
            <a:pPr>
              <a:lnSpc>
                <a:spcPct val="150000"/>
              </a:lnSpc>
            </a:pP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投骰子和占卜术</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：古代先民在预测诸如重大战事和重要出行等超越了人类能力的活动时，往往通过投骰子和占卜术来完成，从而以骰子和占卜结果来规避随机性和命运。占卜术最早诞生在商朝，其中</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占</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意为观察，</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卜</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是以火灼龟壳，即通过观察火烧之后龟壳的裂纹形状来预测吉凶福祸。</a:t>
            </a:r>
          </a:p>
          <a:p>
            <a:pPr>
              <a:lnSpc>
                <a:spcPct val="150000"/>
              </a:lnSpc>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最优解向均衡解迈进</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给定你的策略，我的策略是我最好的策略；给定我的策略，你的策略也是你最好的策略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，这是博弈中所达成均衡态势的通俗表达。博弈论拥抱人工智能，推动人工智能从感知智能向决策智能转变，这一转变使人工智能从追求最优解向探索均衡解迈进。</a:t>
            </a:r>
          </a:p>
          <a:p>
            <a:pPr>
              <a:lnSpc>
                <a:spcPct val="150000"/>
              </a:lnSpc>
            </a:pPr>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博弈迷雾给算法博弈带来的重重挑战</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与骰子占卜和兵棋推演不同，人工智能和博弈论的结合开辟了以数据驱动机器学习方法来规避随机性和命运的手段，以算法博弈（</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Algorithmic game theory</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来解决复杂现实问题。英国数学家布鲁诺斯基曾回忆过与冯诺依曼的一次交流。冯诺依曼认为围棋不是博弈，虽然因为计算复杂而难以找到答案，但是在理论上围棋一定有个最佳落子。但是，真正的博弈就像我们现实生活，充满虚张声势以及欺骗小伎俩，自以为别人也认为我会如此行事。</a:t>
            </a: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5724644" cy="461665"/>
          </a:xfrm>
          <a:prstGeom prst="rect">
            <a:avLst/>
          </a:prstGeom>
        </p:spPr>
        <p:txBody>
          <a:bodyPr wrap="none">
            <a:spAutoFit/>
          </a:bodyPr>
          <a:lstStyle/>
          <a:p>
            <a:r>
              <a:rPr lang="zh-CN" altLang="zh-CN" sz="2400" b="1" dirty="0">
                <a:solidFill>
                  <a:srgbClr val="C00000"/>
                </a:solidFill>
                <a:latin typeface="微软雅黑" panose="020B0503020204020204" pitchFamily="34" charset="-122"/>
                <a:ea typeface="微软雅黑" panose="020B0503020204020204" pitchFamily="34" charset="-122"/>
              </a:rPr>
              <a:t>规避随机性与命运：骰子占卜到算法博弈</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中国古代博弈思想</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sp>
        <p:nvSpPr>
          <p:cNvPr id="24" name="矩形: 圆角 6">
            <a:extLst>
              <a:ext uri="{FF2B5EF4-FFF2-40B4-BE49-F238E27FC236}">
                <a16:creationId xmlns:a16="http://schemas.microsoft.com/office/drawing/2014/main" id="{15B72201-1606-4C88-8F91-839FBCDACE0A}"/>
              </a:ext>
            </a:extLst>
          </p:cNvPr>
          <p:cNvSpPr/>
          <p:nvPr/>
        </p:nvSpPr>
        <p:spPr>
          <a:xfrm>
            <a:off x="368875" y="2124223"/>
            <a:ext cx="6491470" cy="35394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368875" y="2321191"/>
            <a:ext cx="6242940" cy="3539430"/>
          </a:xfrm>
          <a:prstGeom prst="rect">
            <a:avLst/>
          </a:prstGeom>
        </p:spPr>
        <p:txBody>
          <a:bodyPr wrap="square">
            <a:spAutoFit/>
          </a:bodyPr>
          <a:lstStyle/>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子曰</a:t>
            </a:r>
            <a:r>
              <a:rPr lang="zh-CN" altLang="en-US"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：饱食终日，无所用心，难矣哉！不有博弈者乎？为之，犹贤乎已。</a:t>
            </a:r>
            <a:r>
              <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论语</a:t>
            </a:r>
            <a:r>
              <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阳货</a:t>
            </a:r>
            <a:r>
              <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p>
          <a:p>
            <a:pPr marL="285750" indent="-285750" algn="just">
              <a:buFont typeface="Wingdings" panose="05000000000000000000" pitchFamily="2" charset="2"/>
              <a:buChar char="l"/>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朱熹</a:t>
            </a:r>
            <a:r>
              <a:rPr lang="zh-CN" altLang="en-US"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集注曰：“博，局戏；弈，围棋也。”；颜师古注：“博，六博；弈，围碁也。”</a:t>
            </a:r>
            <a:endPar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古语博弈所指下围棋，围棋之道蕴含古人谋划策略的智慧。</a:t>
            </a:r>
            <a:endPar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略观围棋，法于用兵，怯者无功，贪者先亡。</a:t>
            </a:r>
            <a:r>
              <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围棋赋</a:t>
            </a:r>
            <a:r>
              <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p>
          <a:p>
            <a:pPr marL="285750" indent="-285750" algn="just">
              <a:buFont typeface="Wingdings" panose="05000000000000000000" pitchFamily="2" charset="2"/>
              <a:buChar char="l"/>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孙子兵法</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等讲述兵书战法的古代典籍更是凸显了古人对策略的重视。</a:t>
            </a:r>
            <a:endParaRPr lang="en-US" altLang="zh-CN" sz="16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D3A735E4-8CE0-42F0-BAF6-15853712C12D}"/>
              </a:ext>
            </a:extLst>
          </p:cNvPr>
          <p:cNvPicPr>
            <a:picLocks noChangeAspect="1"/>
          </p:cNvPicPr>
          <p:nvPr/>
        </p:nvPicPr>
        <p:blipFill>
          <a:blip r:embed="rId3"/>
          <a:stretch>
            <a:fillRect/>
          </a:stretch>
        </p:blipFill>
        <p:spPr>
          <a:xfrm>
            <a:off x="7492493" y="2166601"/>
            <a:ext cx="3514865" cy="3539431"/>
          </a:xfrm>
          <a:prstGeom prst="rect">
            <a:avLst/>
          </a:prstGeom>
        </p:spPr>
      </p:pic>
    </p:spTree>
    <p:extLst>
      <p:ext uri="{BB962C8B-B14F-4D97-AF65-F5344CB8AC3E}">
        <p14:creationId xmlns:p14="http://schemas.microsoft.com/office/powerpoint/2010/main" val="2068928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0" dirty="0">
              <a:solidFill>
                <a:schemeClr val="lt1"/>
              </a:solidFill>
            </a:endParaRPr>
          </a:p>
        </p:txBody>
      </p:sp>
      <p:sp>
        <p:nvSpPr>
          <p:cNvPr id="7" name="矩形 6"/>
          <p:cNvSpPr/>
          <p:nvPr/>
        </p:nvSpPr>
        <p:spPr>
          <a:xfrm>
            <a:off x="1312990" y="1361537"/>
            <a:ext cx="9818367" cy="3332772"/>
          </a:xfrm>
          <a:prstGeom prst="rect">
            <a:avLst/>
          </a:prstGeom>
        </p:spPr>
        <p:txBody>
          <a:bodyPr wrap="square">
            <a:spAutoFit/>
          </a:bodyPr>
          <a:lstStyle/>
          <a:p>
            <a:pPr marL="285750" indent="-285750">
              <a:lnSpc>
                <a:spcPct val="200000"/>
              </a:lnSpc>
              <a:buClr>
                <a:schemeClr val="bg1"/>
              </a:buClr>
              <a:buSzPct val="80000"/>
              <a:buFont typeface="Wingdings" panose="05000000000000000000" pitchFamily="2" charset="2"/>
              <a:buChar char="u"/>
            </a:pPr>
            <a:r>
              <a:rPr lang="zh-CN" altLang="zh-CN" dirty="0">
                <a:solidFill>
                  <a:schemeClr val="bg1"/>
                </a:solidFill>
                <a:latin typeface="微软雅黑" panose="020B0503020204020204" pitchFamily="34" charset="-122"/>
                <a:ea typeface="微软雅黑" panose="020B0503020204020204" pitchFamily="34" charset="-122"/>
              </a:rPr>
              <a:t>围棋、扑克和即时战略游戏本质上都是博弈问题。人工智能在这些领域取得进展正是</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人工智能与博弈论相结合的结果</a:t>
            </a:r>
            <a:r>
              <a:rPr lang="zh-CN"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20 </a:t>
            </a:r>
            <a:r>
              <a:rPr lang="zh-CN" altLang="zh-CN" dirty="0">
                <a:solidFill>
                  <a:schemeClr val="bg1"/>
                </a:solidFill>
                <a:latin typeface="微软雅黑" panose="020B0503020204020204" pitchFamily="34" charset="-122"/>
                <a:ea typeface="微软雅黑" panose="020B0503020204020204" pitchFamily="34" charset="-122"/>
              </a:rPr>
              <a:t>世纪</a:t>
            </a:r>
            <a:r>
              <a:rPr lang="en-US" altLang="zh-CN" dirty="0">
                <a:solidFill>
                  <a:schemeClr val="bg1"/>
                </a:solidFill>
                <a:latin typeface="微软雅黑" panose="020B0503020204020204" pitchFamily="34" charset="-122"/>
                <a:ea typeface="微软雅黑" panose="020B0503020204020204" pitchFamily="34" charset="-122"/>
              </a:rPr>
              <a:t>90 </a:t>
            </a:r>
            <a:r>
              <a:rPr lang="zh-CN" altLang="zh-CN" dirty="0">
                <a:solidFill>
                  <a:schemeClr val="bg1"/>
                </a:solidFill>
                <a:latin typeface="微软雅黑" panose="020B0503020204020204" pitchFamily="34" charset="-122"/>
                <a:ea typeface="微软雅黑" panose="020B0503020204020204" pitchFamily="34" charset="-122"/>
              </a:rPr>
              <a:t>年代中后期，博弈论和计算科学融合形成算法博弈论，这个新的研究领域发展迅速。</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SzPct val="80000"/>
              <a:buFont typeface="Wingdings" panose="05000000000000000000" pitchFamily="2" charset="2"/>
              <a:buChar char="u"/>
            </a:pPr>
            <a:r>
              <a:rPr lang="zh-CN" altLang="zh-CN">
                <a:solidFill>
                  <a:schemeClr val="bg1"/>
                </a:solidFill>
                <a:latin typeface="微软雅黑" panose="020B0503020204020204" pitchFamily="34" charset="-122"/>
                <a:ea typeface="微软雅黑" panose="020B0503020204020204" pitchFamily="34" charset="-122"/>
              </a:rPr>
              <a:t>人工智能</a:t>
            </a:r>
            <a:r>
              <a:rPr lang="zh-CN" altLang="zh-CN" dirty="0">
                <a:solidFill>
                  <a:schemeClr val="bg1"/>
                </a:solidFill>
                <a:latin typeface="微软雅黑" panose="020B0503020204020204" pitchFamily="34" charset="-122"/>
                <a:ea typeface="微软雅黑" panose="020B0503020204020204" pitchFamily="34" charset="-122"/>
              </a:rPr>
              <a:t>正在</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从感知智能向决策智能转变，从集中式结构向多智能体分布式结构演进</a:t>
            </a:r>
            <a:r>
              <a:rPr lang="zh-CN" altLang="zh-CN" dirty="0">
                <a:solidFill>
                  <a:schemeClr val="bg1"/>
                </a:solidFill>
                <a:latin typeface="微软雅黑" panose="020B0503020204020204" pitchFamily="34" charset="-122"/>
                <a:ea typeface="微软雅黑" panose="020B0503020204020204" pitchFamily="34" charset="-122"/>
              </a:rPr>
              <a:t>，这使得人工智能博弈成为重要研究内容，其核心内容包括算法博弈论及计算经济学、算法与机器学习相结合的机器学习理论、博弈论与机器学习相结合的多智能体学习等。</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800" dirty="0">
              <a:solidFill>
                <a:srgbClr val="007684"/>
              </a:solidFill>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中国古代博弈例子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sp>
        <p:nvSpPr>
          <p:cNvPr id="11" name="内容占位符 4">
            <a:extLst>
              <a:ext uri="{FF2B5EF4-FFF2-40B4-BE49-F238E27FC236}">
                <a16:creationId xmlns:a16="http://schemas.microsoft.com/office/drawing/2014/main" id="{02546595-3FEA-4AD7-ACB8-EDAE4D16B1E7}"/>
              </a:ext>
            </a:extLst>
          </p:cNvPr>
          <p:cNvSpPr txBox="1">
            <a:spLocks/>
          </p:cNvSpPr>
          <p:nvPr/>
        </p:nvSpPr>
        <p:spPr>
          <a:xfrm>
            <a:off x="319076" y="1380812"/>
            <a:ext cx="11690044" cy="19869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齐将田忌善而客待之。忌数与齐诸公子驰逐重射。孙子见其马足不甚相远，马有上、中、下辈。于是孙子谓田忌曰：“君弟重射，臣能令君胜。”田忌信然之，与王及诸公子逐射千金。及临质，孙子曰：“今以君之下驷与彼上驷，取君上驷与彼中驷，取君中驷与彼下驷。”既驰三辈毕，而田忌一不胜而再胜，卒得王千金。于是忌进孙子于威王。威王问兵法，遂以为师。                                                                                                  </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史记</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孙子吴起列传</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p>
          <a:p>
            <a:pPr marL="0" indent="0">
              <a:buFont typeface="Arial" panose="020B0604020202020204" pitchFamily="34" charset="0"/>
              <a:buNone/>
            </a:pPr>
            <a:r>
              <a:rPr lang="en-US" altLang="zh-CN" sz="1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F3B83255-8B47-4D54-9D99-66DD558EFB5E}"/>
              </a:ext>
            </a:extLst>
          </p:cNvPr>
          <p:cNvPicPr>
            <a:picLocks noChangeAspect="1"/>
          </p:cNvPicPr>
          <p:nvPr/>
        </p:nvPicPr>
        <p:blipFill>
          <a:blip r:embed="rId3"/>
          <a:stretch>
            <a:fillRect/>
          </a:stretch>
        </p:blipFill>
        <p:spPr>
          <a:xfrm>
            <a:off x="3715877" y="3745072"/>
            <a:ext cx="4600811" cy="1374846"/>
          </a:xfrm>
          <a:prstGeom prst="rect">
            <a:avLst/>
          </a:prstGeom>
        </p:spPr>
      </p:pic>
      <p:sp>
        <p:nvSpPr>
          <p:cNvPr id="7" name="矩形 6">
            <a:extLst>
              <a:ext uri="{FF2B5EF4-FFF2-40B4-BE49-F238E27FC236}">
                <a16:creationId xmlns:a16="http://schemas.microsoft.com/office/drawing/2014/main" id="{D5E332B7-1644-451C-8603-3FD18C052B4E}"/>
              </a:ext>
            </a:extLst>
          </p:cNvPr>
          <p:cNvSpPr/>
          <p:nvPr/>
        </p:nvSpPr>
        <p:spPr>
          <a:xfrm>
            <a:off x="3551754" y="4735197"/>
            <a:ext cx="4729428" cy="769441"/>
          </a:xfrm>
          <a:prstGeom prst="rect">
            <a:avLst/>
          </a:prstGeom>
        </p:spPr>
        <p:txBody>
          <a:bodyPr wrap="square">
            <a:spAutoFit/>
          </a:bodyPr>
          <a:lstStyle/>
          <a:p>
            <a:endParaRPr lang="zh-CN" altLang="en-US" sz="2800" dirty="0">
              <a:solidFill>
                <a:srgbClr val="000000"/>
              </a:solidFill>
              <a:latin typeface="汉仪玄宋褂"/>
            </a:endParaRPr>
          </a:p>
          <a:p>
            <a:pPr algn="ctr"/>
            <a:r>
              <a:rPr lang="zh-CN" altLang="en-US" sz="1600" dirty="0">
                <a:latin typeface="黑体" panose="02010609060101010101" pitchFamily="49" charset="-122"/>
                <a:ea typeface="黑体" panose="02010609060101010101" pitchFamily="49" charset="-122"/>
              </a:rPr>
              <a:t>“以己之长，攻彼之短” 的博弈思想</a:t>
            </a:r>
          </a:p>
        </p:txBody>
      </p:sp>
    </p:spTree>
    <p:extLst>
      <p:ext uri="{BB962C8B-B14F-4D97-AF65-F5344CB8AC3E}">
        <p14:creationId xmlns:p14="http://schemas.microsoft.com/office/powerpoint/2010/main" val="194216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现代博弈论的诞生</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6095963" y="1399007"/>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pic>
        <p:nvPicPr>
          <p:cNvPr id="12" name="图片 11">
            <a:extLst>
              <a:ext uri="{FF2B5EF4-FFF2-40B4-BE49-F238E27FC236}">
                <a16:creationId xmlns:a16="http://schemas.microsoft.com/office/drawing/2014/main" id="{0CFDF23A-9D81-4503-B177-ACACD13A5F15}"/>
              </a:ext>
            </a:extLst>
          </p:cNvPr>
          <p:cNvPicPr>
            <a:picLocks noChangeAspect="1"/>
          </p:cNvPicPr>
          <p:nvPr/>
        </p:nvPicPr>
        <p:blipFill>
          <a:blip r:embed="rId3"/>
          <a:stretch>
            <a:fillRect/>
          </a:stretch>
        </p:blipFill>
        <p:spPr>
          <a:xfrm>
            <a:off x="7981943" y="2171114"/>
            <a:ext cx="2315809" cy="2932901"/>
          </a:xfrm>
          <a:prstGeom prst="rect">
            <a:avLst/>
          </a:prstGeom>
        </p:spPr>
      </p:pic>
      <p:sp>
        <p:nvSpPr>
          <p:cNvPr id="13" name="文本框 12">
            <a:extLst>
              <a:ext uri="{FF2B5EF4-FFF2-40B4-BE49-F238E27FC236}">
                <a16:creationId xmlns:a16="http://schemas.microsoft.com/office/drawing/2014/main" id="{BAE62508-1099-47A1-ACCF-85E86BB575D0}"/>
              </a:ext>
            </a:extLst>
          </p:cNvPr>
          <p:cNvSpPr txBox="1"/>
          <p:nvPr/>
        </p:nvSpPr>
        <p:spPr>
          <a:xfrm>
            <a:off x="7278762" y="5266110"/>
            <a:ext cx="3722173" cy="646331"/>
          </a:xfrm>
          <a:prstGeom prst="rect">
            <a:avLst/>
          </a:prstGeom>
          <a:noFill/>
        </p:spPr>
        <p:txBody>
          <a:bodyPr wrap="square" rtlCol="0">
            <a:spAutoFit/>
          </a:bodyPr>
          <a:lstStyle/>
          <a:p>
            <a:pPr algn="just"/>
            <a:r>
              <a:rPr lang="de-DE" altLang="zh-CN" sz="1200" b="1" dirty="0">
                <a:latin typeface="Times New Roman" panose="02020603050405020304" pitchFamily="18" charset="0"/>
                <a:cs typeface="Times New Roman" panose="02020603050405020304" pitchFamily="18" charset="0"/>
              </a:rPr>
              <a:t>John von Neumann(1903-1957), Oskar Morgenstern(1902-1977)</a:t>
            </a:r>
            <a:r>
              <a:rPr lang="en-US" altLang="zh-CN" sz="1200" b="1" dirty="0">
                <a:latin typeface="Times New Roman" panose="02020603050405020304" pitchFamily="18" charset="0"/>
                <a:cs typeface="Times New Roman" panose="02020603050405020304" pitchFamily="18" charset="0"/>
              </a:rPr>
              <a:t>, </a:t>
            </a:r>
            <a:r>
              <a:rPr lang="en-US" altLang="zh-CN" sz="1200" b="1" i="1" dirty="0">
                <a:latin typeface="Times New Roman" panose="02020603050405020304" pitchFamily="18" charset="0"/>
                <a:cs typeface="Times New Roman" panose="02020603050405020304" pitchFamily="18" charset="0"/>
              </a:rPr>
              <a:t>Theory of Games and Economic Behavior</a:t>
            </a:r>
            <a:r>
              <a:rPr lang="en-US" altLang="zh-CN" sz="1200" b="1" dirty="0">
                <a:latin typeface="Times New Roman" panose="02020603050405020304" pitchFamily="18" charset="0"/>
                <a:cs typeface="Times New Roman" panose="02020603050405020304" pitchFamily="18" charset="0"/>
              </a:rPr>
              <a:t>, Princeton University Press, 1944</a:t>
            </a:r>
            <a:endParaRPr lang="zh-CN" altLang="en-US" sz="1200" dirty="0">
              <a:latin typeface="Times New Roman" panose="02020603050405020304" pitchFamily="18" charset="0"/>
              <a:cs typeface="Times New Roman" panose="02020603050405020304" pitchFamily="18" charset="0"/>
            </a:endParaRPr>
          </a:p>
        </p:txBody>
      </p:sp>
      <p:sp>
        <p:nvSpPr>
          <p:cNvPr id="14" name="矩形: 圆角 6">
            <a:extLst>
              <a:ext uri="{FF2B5EF4-FFF2-40B4-BE49-F238E27FC236}">
                <a16:creationId xmlns:a16="http://schemas.microsoft.com/office/drawing/2014/main" id="{F0578761-3906-422A-8891-487347AA0F0B}"/>
              </a:ext>
            </a:extLst>
          </p:cNvPr>
          <p:cNvSpPr/>
          <p:nvPr/>
        </p:nvSpPr>
        <p:spPr>
          <a:xfrm>
            <a:off x="368875" y="2124223"/>
            <a:ext cx="6491470" cy="35394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2B28246-D346-4D06-A6B2-D3DBBE810528}"/>
              </a:ext>
            </a:extLst>
          </p:cNvPr>
          <p:cNvSpPr/>
          <p:nvPr/>
        </p:nvSpPr>
        <p:spPr>
          <a:xfrm>
            <a:off x="368875" y="2321191"/>
            <a:ext cx="6242940" cy="3539430"/>
          </a:xfrm>
          <a:prstGeom prst="rect">
            <a:avLst/>
          </a:prstGeom>
        </p:spPr>
        <p:txBody>
          <a:bodyPr wrap="square">
            <a:spAutoFit/>
          </a:bodyPr>
          <a:lstStyle/>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博弈论（</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game theory</a:t>
            </a:r>
            <a:r>
              <a:rPr lang="zh-CN" alt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又称对策论。</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博弈行为：带有相互竞争性质的主体，为了达到各自目标和利益，采取的带有对抗性质的行为。</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博弈论主要研究博弈行为中</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最优的对抗策略及其稳定局势</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，协助人们在一定规则范围内寻求最合理的行为方式。</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1944</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年冯</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诺伊曼与奥斯卡</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摩根斯特恩合著</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博弈论与经济行为</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，以数学形式来阐述博弈论及其应用，标志着现代系统博弈理论的初步形成，冯</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诺伊曼被称为现代博弈论之父。</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79037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博弈论的相关概念</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6095963" y="1399007"/>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14" name="矩形: 圆角 6">
            <a:extLst>
              <a:ext uri="{FF2B5EF4-FFF2-40B4-BE49-F238E27FC236}">
                <a16:creationId xmlns:a16="http://schemas.microsoft.com/office/drawing/2014/main" id="{F0578761-3906-422A-8891-487347AA0F0B}"/>
              </a:ext>
            </a:extLst>
          </p:cNvPr>
          <p:cNvSpPr/>
          <p:nvPr/>
        </p:nvSpPr>
        <p:spPr>
          <a:xfrm>
            <a:off x="368874" y="1563873"/>
            <a:ext cx="11471434" cy="409978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2B28246-D346-4D06-A6B2-D3DBBE810528}"/>
              </a:ext>
            </a:extLst>
          </p:cNvPr>
          <p:cNvSpPr/>
          <p:nvPr/>
        </p:nvSpPr>
        <p:spPr>
          <a:xfrm>
            <a:off x="351692" y="1786105"/>
            <a:ext cx="11405784" cy="4031873"/>
          </a:xfrm>
          <a:prstGeom prst="rect">
            <a:avLst/>
          </a:prstGeom>
        </p:spPr>
        <p:txBody>
          <a:bodyPr wrap="square">
            <a:spAutoFit/>
          </a:bodyPr>
          <a:lstStyle/>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参与者或玩家（</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player</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：参与博弈的决策主体</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策略（</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strategy</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：参与者可以采取的行动方案，是一整套在采取行动之前就已经准备好的完整方案。</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某个参与者可采纳策略的全体组合形成了策略集（</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strategy set</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）。所有参与者各自采取行动后形成的状态被称为局势（</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outcome</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）。如果参与者可以通过一定概率分布来选择若干个不同的策略，这样的策略称为混合策略（</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mixed strategy</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 若参与者每次行动都选择某个确定的策略，这样的策略称为纯策略（</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pure strategy</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收益（</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payoff</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：各个参与者在不同局势下得到的利益。混合策略意义下的收益应为期望收益（</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expected payoff</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规则（</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rule</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）：对参与者行动的先后顺序、参与者获得信息多少等内容的规定</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博弈论研究的范式：</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建模者对参与者（</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player</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）规定可采取的策略集</a:t>
            </a:r>
            <a:r>
              <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(strategy sets)</a:t>
            </a:r>
            <a:r>
              <a:rPr lang="zh-CN" altLang="en-US"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和取得的收益，观察当参与者选择若干策略以最大化其收益时会产生什么结果</a:t>
            </a: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027AA7CC-9AEC-4685-85F3-1922C5BE6A4F}"/>
              </a:ext>
            </a:extLst>
          </p:cNvPr>
          <p:cNvSpPr/>
          <p:nvPr/>
        </p:nvSpPr>
        <p:spPr>
          <a:xfrm>
            <a:off x="4131747" y="5817978"/>
            <a:ext cx="3647152" cy="369332"/>
          </a:xfrm>
          <a:prstGeom prst="rect">
            <a:avLst/>
          </a:prstGeom>
        </p:spPr>
        <p:txBody>
          <a:bodyPr wrap="none">
            <a:spAutoFit/>
          </a:bodyPr>
          <a:lstStyle/>
          <a:p>
            <a:r>
              <a:rPr lang="zh-CN" altLang="en-US" b="1" dirty="0">
                <a:solidFill>
                  <a:srgbClr val="0070C0"/>
                </a:solidFill>
                <a:latin typeface="华文楷体" panose="02010600040101010101" pitchFamily="2" charset="-122"/>
                <a:ea typeface="华文楷体" panose="02010600040101010101" pitchFamily="2" charset="-122"/>
                <a:cs typeface="Times New Roman" panose="02020603050405020304" pitchFamily="18" charset="0"/>
              </a:rPr>
              <a:t>两害相权取其轻，两利相权取其重</a:t>
            </a:r>
          </a:p>
        </p:txBody>
      </p:sp>
    </p:spTree>
    <p:extLst>
      <p:ext uri="{BB962C8B-B14F-4D97-AF65-F5344CB8AC3E}">
        <p14:creationId xmlns:p14="http://schemas.microsoft.com/office/powerpoint/2010/main" val="4528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博弈论：</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囚徒困境（</a:t>
              </a:r>
              <a:r>
                <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prisoner’s dilemma</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031325"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一、博弈论</a:t>
            </a:r>
            <a:r>
              <a:rPr lang="zh-CN" altLang="en-US" sz="1600">
                <a:solidFill>
                  <a:srgbClr val="000000"/>
                </a:solidFill>
                <a:latin typeface="Times New Roman" panose="02020603050405020304" pitchFamily="18" charset="0"/>
                <a:ea typeface="楷体_GB2312"/>
              </a:rPr>
              <a:t>相关概念</a:t>
            </a:r>
            <a:endParaRPr lang="zh-CN" altLang="en-US" sz="1600" dirty="0">
              <a:solidFill>
                <a:srgbClr val="000000"/>
              </a:solidFill>
              <a:latin typeface="Times New Roman" panose="02020603050405020304" pitchFamily="18" charset="0"/>
            </a:endParaRPr>
          </a:p>
        </p:txBody>
      </p:sp>
      <p:sp>
        <p:nvSpPr>
          <p:cNvPr id="10" name="内容占位符 4">
            <a:extLst>
              <a:ext uri="{FF2B5EF4-FFF2-40B4-BE49-F238E27FC236}">
                <a16:creationId xmlns:a16="http://schemas.microsoft.com/office/drawing/2014/main" id="{8B2CF903-E574-461D-90E9-5FD402712BB7}"/>
              </a:ext>
            </a:extLst>
          </p:cNvPr>
          <p:cNvSpPr txBox="1">
            <a:spLocks/>
          </p:cNvSpPr>
          <p:nvPr/>
        </p:nvSpPr>
        <p:spPr>
          <a:xfrm>
            <a:off x="7061944" y="1432952"/>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11" name="内容占位符 4">
            <a:extLst>
              <a:ext uri="{FF2B5EF4-FFF2-40B4-BE49-F238E27FC236}">
                <a16:creationId xmlns:a16="http://schemas.microsoft.com/office/drawing/2014/main" id="{F7883C04-FF78-464E-BE91-496921A30BC4}"/>
              </a:ext>
            </a:extLst>
          </p:cNvPr>
          <p:cNvSpPr txBox="1">
            <a:spLocks/>
          </p:cNvSpPr>
          <p:nvPr/>
        </p:nvSpPr>
        <p:spPr>
          <a:xfrm>
            <a:off x="6348375" y="1709672"/>
            <a:ext cx="5019203"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参与者</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：甲、乙</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规则</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：甲、乙两人分别决策，无法得知对方的选择</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策略集</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：认罪、沉默（纯策略）</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局势及对应收益（年）</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-10</a:t>
            </a: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-5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-5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（均衡解）</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-10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a:t>
            </a: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-0.5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-0.5 </a:t>
            </a:r>
            <a:r>
              <a:rPr lang="zh-CN" altLang="en-US" sz="1600">
                <a:latin typeface="Times New Roman" panose="02020603050405020304" pitchFamily="18" charset="0"/>
                <a:ea typeface="华文楷体" panose="02010600040101010101" pitchFamily="2" charset="-122"/>
                <a:cs typeface="Times New Roman" panose="02020603050405020304" pitchFamily="18" charset="0"/>
              </a:rPr>
              <a:t>（最优解</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在囚徒困境中，</a:t>
            </a:r>
            <a:r>
              <a:rPr lang="zh-CN" altLang="en-US" sz="16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最优解</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为两人同时沉默，但是两人实际倾向于选择同时认罪（</a:t>
            </a:r>
            <a:r>
              <a:rPr lang="zh-CN" altLang="en-US" sz="16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均衡解</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lnSpc>
                <a:spcPct val="100000"/>
              </a:lnSpc>
              <a:buNone/>
            </a:pPr>
            <a:endParaRPr lang="zh-CN" altLang="en-US"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 name="内容占位符 4">
            <a:extLst>
              <a:ext uri="{FF2B5EF4-FFF2-40B4-BE49-F238E27FC236}">
                <a16:creationId xmlns:a16="http://schemas.microsoft.com/office/drawing/2014/main" id="{088A6895-E7CF-42AD-B225-A3AB2B1837E6}"/>
              </a:ext>
            </a:extLst>
          </p:cNvPr>
          <p:cNvSpPr txBox="1">
            <a:spLocks/>
          </p:cNvSpPr>
          <p:nvPr/>
        </p:nvSpPr>
        <p:spPr>
          <a:xfrm>
            <a:off x="1061803" y="1514200"/>
            <a:ext cx="4455803" cy="55326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1950</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年，兰德公司的梅里尔</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弗勒德和梅尔文</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德雷希尔拟定了相关困境理论，后来美国普林斯顿大学数学家阿尔伯特</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塔克以“囚徒方式”阐述：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警方逮捕了共同犯罪的甲、乙两人，由于警方没有掌握充分的证据，所以将两人分开审讯：</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若一人认罪并指证对方，而另一方保持沉默，则此人会被当即释放，沉默者会被判监禁</a:t>
            </a:r>
            <a:r>
              <a:rPr lang="en-US" altLang="zh-CN" sz="1300" b="1"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年</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若两人都保持沉默，则根据已有的犯罪事实（无充分证据）两人各判半年</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若两人都认罪并相互指证，则两人各判</a:t>
            </a:r>
            <a:r>
              <a:rPr lang="en-US" altLang="zh-CN" sz="1300" b="1"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年</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9E1DD257-71E2-4D37-B121-1C12F3FFA46C}"/>
              </a:ext>
            </a:extLst>
          </p:cNvPr>
          <p:cNvGraphicFramePr>
            <a:graphicFrameLocks noGrp="1"/>
          </p:cNvGraphicFramePr>
          <p:nvPr>
            <p:extLst>
              <p:ext uri="{D42A27DB-BD31-4B8C-83A1-F6EECF244321}">
                <p14:modId xmlns:p14="http://schemas.microsoft.com/office/powerpoint/2010/main" val="1070444253"/>
              </p:ext>
            </p:extLst>
          </p:nvPr>
        </p:nvGraphicFramePr>
        <p:xfrm>
          <a:off x="1226557" y="4280538"/>
          <a:ext cx="4650796" cy="1953280"/>
        </p:xfrm>
        <a:graphic>
          <a:graphicData uri="http://schemas.openxmlformats.org/drawingml/2006/table">
            <a:tbl>
              <a:tblPr firstRow="1" bandRow="1">
                <a:tableStyleId>{5940675A-B579-460E-94D1-54222C63F5DA}</a:tableStyleId>
              </a:tblPr>
              <a:tblGrid>
                <a:gridCol w="1481069">
                  <a:extLst>
                    <a:ext uri="{9D8B030D-6E8A-4147-A177-3AD203B41FA5}">
                      <a16:colId xmlns:a16="http://schemas.microsoft.com/office/drawing/2014/main" val="1101629448"/>
                    </a:ext>
                  </a:extLst>
                </a:gridCol>
                <a:gridCol w="1596980">
                  <a:extLst>
                    <a:ext uri="{9D8B030D-6E8A-4147-A177-3AD203B41FA5}">
                      <a16:colId xmlns:a16="http://schemas.microsoft.com/office/drawing/2014/main" val="3005556984"/>
                    </a:ext>
                  </a:extLst>
                </a:gridCol>
                <a:gridCol w="1572747">
                  <a:extLst>
                    <a:ext uri="{9D8B030D-6E8A-4147-A177-3AD203B41FA5}">
                      <a16:colId xmlns:a16="http://schemas.microsoft.com/office/drawing/2014/main" val="513799757"/>
                    </a:ext>
                  </a:extLst>
                </a:gridCol>
              </a:tblGrid>
              <a:tr h="652800">
                <a:tc>
                  <a:txBody>
                    <a:bodyPr/>
                    <a:lstStyle/>
                    <a:p>
                      <a:pPr algn="ctr"/>
                      <a:endParaRPr lang="zh-CN" altLang="en-US" sz="1700" b="1" dirty="0">
                        <a:latin typeface="华文楷体" panose="02010600040101010101" pitchFamily="2" charset="-122"/>
                        <a:ea typeface="华文楷体" panose="02010600040101010101" pitchFamily="2" charset="-122"/>
                        <a:cs typeface="Times New Roman" panose="02020603050405020304" pitchFamily="18" charset="0"/>
                      </a:endParaRP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乙沉默（合作）</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乙认罪（背叛）</a:t>
                      </a:r>
                    </a:p>
                  </a:txBody>
                  <a:tcPr marT="60960" marB="60960" anchor="ctr"/>
                </a:tc>
                <a:extLst>
                  <a:ext uri="{0D108BD9-81ED-4DB2-BD59-A6C34878D82A}">
                    <a16:rowId xmlns:a16="http://schemas.microsoft.com/office/drawing/2014/main" val="3358440443"/>
                  </a:ext>
                </a:extLst>
              </a:tr>
              <a:tr h="650240">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甲沉默（合作）</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二人各</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服刑半年</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乙被释放，</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extLst>
                  <a:ext uri="{0D108BD9-81ED-4DB2-BD59-A6C34878D82A}">
                    <a16:rowId xmlns:a16="http://schemas.microsoft.com/office/drawing/2014/main" val="196029410"/>
                  </a:ext>
                </a:extLst>
              </a:tr>
              <a:tr h="650240">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甲认罪（背叛）</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甲被释放，</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二人各</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5</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extLst>
                  <a:ext uri="{0D108BD9-81ED-4DB2-BD59-A6C34878D82A}">
                    <a16:rowId xmlns:a16="http://schemas.microsoft.com/office/drawing/2014/main" val="2921546216"/>
                  </a:ext>
                </a:extLst>
              </a:tr>
            </a:tbl>
          </a:graphicData>
        </a:graphic>
      </p:graphicFrame>
    </p:spTree>
    <p:extLst>
      <p:ext uri="{BB962C8B-B14F-4D97-AF65-F5344CB8AC3E}">
        <p14:creationId xmlns:p14="http://schemas.microsoft.com/office/powerpoint/2010/main" val="29305980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11140</TotalTime>
  <Words>8640</Words>
  <Application>Microsoft Office PowerPoint</Application>
  <PresentationFormat>宽屏</PresentationFormat>
  <Paragraphs>475</Paragraphs>
  <Slides>51</Slides>
  <Notes>51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51</vt:i4>
      </vt:variant>
    </vt:vector>
  </HeadingPairs>
  <TitlesOfParts>
    <vt:vector size="67" baseType="lpstr">
      <vt:lpstr>等线</vt:lpstr>
      <vt:lpstr>方正美黑简体</vt:lpstr>
      <vt:lpstr>方正颜宋简体_大</vt:lpstr>
      <vt:lpstr>方正颜宋简体_中</vt:lpstr>
      <vt:lpstr>汉仪玄宋褂</vt:lpstr>
      <vt:lpstr>黑体</vt:lpstr>
      <vt:lpstr>华文楷体</vt:lpstr>
      <vt:lpstr>华文中宋</vt:lpstr>
      <vt:lpstr>微软雅黑</vt:lpstr>
      <vt:lpstr>Arial</vt:lpstr>
      <vt:lpstr>Bauhaus 93</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炜 周</cp:lastModifiedBy>
  <cp:revision>1027</cp:revision>
  <dcterms:created xsi:type="dcterms:W3CDTF">2023-07-27T09:00:19Z</dcterms:created>
  <dcterms:modified xsi:type="dcterms:W3CDTF">2024-06-23T01:41:58Z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99C1EA3A909EDAC79730C264AE7BE5BF_42</vt:lpwstr>
  </property>
  <property fmtid="{D5CDD505-2E9C-101B-9397-08002B2CF9AE}" pid="3" name="KSOProductBuildVer">
    <vt:lpwstr>2052-5.4.0.7910</vt:lpwstr>
  </property>
</Properties>
</file>